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3" r:id="rId1"/>
    <p:sldMasterId id="2147483654" r:id="rId2"/>
  </p:sldMasterIdLst>
  <p:notesMasterIdLst>
    <p:notesMasterId r:id="rId53"/>
  </p:notesMasterIdLst>
  <p:handoutMasterIdLst>
    <p:handoutMasterId r:id="rId54"/>
  </p:handoutMasterIdLst>
  <p:sldIdLst>
    <p:sldId id="706" r:id="rId3"/>
    <p:sldId id="823" r:id="rId4"/>
    <p:sldId id="835" r:id="rId5"/>
    <p:sldId id="836" r:id="rId6"/>
    <p:sldId id="824" r:id="rId7"/>
    <p:sldId id="815" r:id="rId8"/>
    <p:sldId id="744" r:id="rId9"/>
    <p:sldId id="816" r:id="rId10"/>
    <p:sldId id="747" r:id="rId11"/>
    <p:sldId id="837" r:id="rId12"/>
    <p:sldId id="748" r:id="rId13"/>
    <p:sldId id="846" r:id="rId14"/>
    <p:sldId id="847" r:id="rId15"/>
    <p:sldId id="848" r:id="rId16"/>
    <p:sldId id="817" r:id="rId17"/>
    <p:sldId id="724" r:id="rId18"/>
    <p:sldId id="840" r:id="rId19"/>
    <p:sldId id="763" r:id="rId20"/>
    <p:sldId id="798" r:id="rId21"/>
    <p:sldId id="838" r:id="rId22"/>
    <p:sldId id="839" r:id="rId23"/>
    <p:sldId id="841" r:id="rId24"/>
    <p:sldId id="818" r:id="rId25"/>
    <p:sldId id="819" r:id="rId26"/>
    <p:sldId id="821" r:id="rId27"/>
    <p:sldId id="826" r:id="rId28"/>
    <p:sldId id="858" r:id="rId29"/>
    <p:sldId id="822" r:id="rId30"/>
    <p:sldId id="825" r:id="rId31"/>
    <p:sldId id="783" r:id="rId32"/>
    <p:sldId id="860" r:id="rId33"/>
    <p:sldId id="829" r:id="rId34"/>
    <p:sldId id="827" r:id="rId35"/>
    <p:sldId id="834" r:id="rId36"/>
    <p:sldId id="665" r:id="rId37"/>
    <p:sldId id="828" r:id="rId38"/>
    <p:sldId id="751" r:id="rId39"/>
    <p:sldId id="755" r:id="rId40"/>
    <p:sldId id="849" r:id="rId41"/>
    <p:sldId id="850" r:id="rId42"/>
    <p:sldId id="851" r:id="rId43"/>
    <p:sldId id="855" r:id="rId44"/>
    <p:sldId id="852" r:id="rId45"/>
    <p:sldId id="853" r:id="rId46"/>
    <p:sldId id="859" r:id="rId47"/>
    <p:sldId id="854" r:id="rId48"/>
    <p:sldId id="832" r:id="rId49"/>
    <p:sldId id="857" r:id="rId50"/>
    <p:sldId id="831" r:id="rId51"/>
    <p:sldId id="845" r:id="rId52"/>
  </p:sldIdLst>
  <p:sldSz cx="9144000" cy="6858000" type="screen4x3"/>
  <p:notesSz cx="6858000" cy="9144000"/>
  <p:defaultTextStyle>
    <a:defPPr>
      <a:defRPr lang="en-US"/>
    </a:defPPr>
    <a:lvl1pPr algn="l" rtl="0" fontAlgn="base">
      <a:lnSpc>
        <a:spcPct val="80000"/>
      </a:lnSpc>
      <a:spcBef>
        <a:spcPct val="2000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1pPr>
    <a:lvl2pPr marL="457200" algn="l" rtl="0" fontAlgn="base">
      <a:lnSpc>
        <a:spcPct val="80000"/>
      </a:lnSpc>
      <a:spcBef>
        <a:spcPct val="2000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2pPr>
    <a:lvl3pPr marL="914400" algn="l" rtl="0" fontAlgn="base">
      <a:lnSpc>
        <a:spcPct val="80000"/>
      </a:lnSpc>
      <a:spcBef>
        <a:spcPct val="2000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3pPr>
    <a:lvl4pPr marL="1371600" algn="l" rtl="0" fontAlgn="base">
      <a:lnSpc>
        <a:spcPct val="80000"/>
      </a:lnSpc>
      <a:spcBef>
        <a:spcPct val="2000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4pPr>
    <a:lvl5pPr marL="1828800" algn="l" rtl="0" fontAlgn="base">
      <a:lnSpc>
        <a:spcPct val="80000"/>
      </a:lnSpc>
      <a:spcBef>
        <a:spcPct val="2000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24" autoAdjust="0"/>
    <p:restoredTop sz="94626" autoAdjust="0"/>
  </p:normalViewPr>
  <p:slideViewPr>
    <p:cSldViewPr>
      <p:cViewPr varScale="1">
        <p:scale>
          <a:sx n="121" d="100"/>
          <a:sy n="121" d="100"/>
        </p:scale>
        <p:origin x="2016" y="1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notesMaster" Target="notesMasters/notesMaster1.xml"/><Relationship Id="rId58" Type="http://schemas.openxmlformats.org/officeDocument/2006/relationships/tableStyles" Target="tableStyles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theme" Target="theme/theme1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2">
            <a:extLst>
              <a:ext uri="{FF2B5EF4-FFF2-40B4-BE49-F238E27FC236}">
                <a16:creationId xmlns:a16="http://schemas.microsoft.com/office/drawing/2014/main" id="{06968E9A-E50E-8D02-D151-3B633941C723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ct val="0"/>
              </a:spcBef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7219" name="Rectangle 3">
            <a:extLst>
              <a:ext uri="{FF2B5EF4-FFF2-40B4-BE49-F238E27FC236}">
                <a16:creationId xmlns:a16="http://schemas.microsoft.com/office/drawing/2014/main" id="{583ECEE4-5D53-A6DF-5EB9-894FB1E995EA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7220" name="Rectangle 4">
            <a:extLst>
              <a:ext uri="{FF2B5EF4-FFF2-40B4-BE49-F238E27FC236}">
                <a16:creationId xmlns:a16="http://schemas.microsoft.com/office/drawing/2014/main" id="{649E42BF-A76E-D67A-7190-13888B1D67D9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ct val="0"/>
              </a:spcBef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7221" name="Rectangle 5">
            <a:extLst>
              <a:ext uri="{FF2B5EF4-FFF2-40B4-BE49-F238E27FC236}">
                <a16:creationId xmlns:a16="http://schemas.microsoft.com/office/drawing/2014/main" id="{48F826B0-DA0D-EA8A-D1B2-F076C3C9D4C0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defRPr sz="1200">
                <a:latin typeface="Arial" panose="020B0604020202020204" pitchFamily="34" charset="0"/>
              </a:defRPr>
            </a:lvl1pPr>
          </a:lstStyle>
          <a:p>
            <a:fld id="{81451D05-76B8-314E-98E6-EC8E6CA44CD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F6E4467C-E704-1278-0638-CD486275AE1F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ct val="0"/>
              </a:spcBef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099" name="Rectangle 3">
            <a:extLst>
              <a:ext uri="{FF2B5EF4-FFF2-40B4-BE49-F238E27FC236}">
                <a16:creationId xmlns:a16="http://schemas.microsoft.com/office/drawing/2014/main" id="{C55780D4-233B-43AB-1189-97F16303E668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0900" name="Rectangle 4">
            <a:extLst>
              <a:ext uri="{FF2B5EF4-FFF2-40B4-BE49-F238E27FC236}">
                <a16:creationId xmlns:a16="http://schemas.microsoft.com/office/drawing/2014/main" id="{EBEBE397-9E29-08D9-74DA-A07A51757956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101" name="Rectangle 5">
            <a:extLst>
              <a:ext uri="{FF2B5EF4-FFF2-40B4-BE49-F238E27FC236}">
                <a16:creationId xmlns:a16="http://schemas.microsoft.com/office/drawing/2014/main" id="{BDD8F67E-9A8A-030C-D80A-B20B13093187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102" name="Rectangle 6">
            <a:extLst>
              <a:ext uri="{FF2B5EF4-FFF2-40B4-BE49-F238E27FC236}">
                <a16:creationId xmlns:a16="http://schemas.microsoft.com/office/drawing/2014/main" id="{2C4463FA-344D-3AFF-1088-A59CA6279B71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ct val="0"/>
              </a:spcBef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3" name="Rectangle 7">
            <a:extLst>
              <a:ext uri="{FF2B5EF4-FFF2-40B4-BE49-F238E27FC236}">
                <a16:creationId xmlns:a16="http://schemas.microsoft.com/office/drawing/2014/main" id="{4E72D0C7-F4D1-48D6-3D33-30ABDA41196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defRPr sz="1200">
                <a:latin typeface="Arial" panose="020B0604020202020204" pitchFamily="34" charset="0"/>
              </a:defRPr>
            </a:lvl1pPr>
          </a:lstStyle>
          <a:p>
            <a:fld id="{EEFF3EE5-DCE8-8047-8B7B-E5BE146FB7BF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>
            <a:extLst>
              <a:ext uri="{FF2B5EF4-FFF2-40B4-BE49-F238E27FC236}">
                <a16:creationId xmlns:a16="http://schemas.microsoft.com/office/drawing/2014/main" id="{1A317864-98C8-588E-BAC9-68189C65E53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2C6CB437-740E-2F47-A610-EC83B19214EE}" type="slidenum">
              <a:rPr lang="en-US" altLang="en-US" sz="1200">
                <a:latin typeface="Arial" panose="020B0604020202020204" pitchFamily="34" charset="0"/>
              </a:rPr>
              <a:pPr eaLnBrk="1" hangingPunct="1"/>
              <a:t>1</a:t>
            </a:fld>
            <a:endParaRPr lang="en-US" altLang="en-US" sz="1200">
              <a:latin typeface="Arial" panose="020B0604020202020204" pitchFamily="34" charset="0"/>
            </a:endParaRPr>
          </a:p>
        </p:txBody>
      </p:sp>
      <p:sp>
        <p:nvSpPr>
          <p:cNvPr id="82947" name="Rectangle 2">
            <a:extLst>
              <a:ext uri="{FF2B5EF4-FFF2-40B4-BE49-F238E27FC236}">
                <a16:creationId xmlns:a16="http://schemas.microsoft.com/office/drawing/2014/main" id="{277CB303-5C45-E82D-CAD8-E61AAB8B525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8" name="Rectangle 3">
            <a:extLst>
              <a:ext uri="{FF2B5EF4-FFF2-40B4-BE49-F238E27FC236}">
                <a16:creationId xmlns:a16="http://schemas.microsoft.com/office/drawing/2014/main" id="{2A5DAB76-202C-67BA-37F1-3A4E7DD1806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>
            <a:extLst>
              <a:ext uri="{FF2B5EF4-FFF2-40B4-BE49-F238E27FC236}">
                <a16:creationId xmlns:a16="http://schemas.microsoft.com/office/drawing/2014/main" id="{2B3D16D7-6D0B-5925-A6DF-09025B10B3D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AF1052CF-D352-BF44-8E96-8F005E87F8FD}" type="slidenum">
              <a:rPr lang="en-US" altLang="en-US" sz="1200">
                <a:latin typeface="Arial" panose="020B0604020202020204" pitchFamily="34" charset="0"/>
              </a:rPr>
              <a:pPr eaLnBrk="1" hangingPunct="1"/>
              <a:t>29</a:t>
            </a:fld>
            <a:endParaRPr lang="en-US" altLang="en-US" sz="1200">
              <a:latin typeface="Arial" panose="020B0604020202020204" pitchFamily="34" charset="0"/>
            </a:endParaRPr>
          </a:p>
        </p:txBody>
      </p:sp>
      <p:sp>
        <p:nvSpPr>
          <p:cNvPr id="88067" name="Rectangle 2">
            <a:extLst>
              <a:ext uri="{FF2B5EF4-FFF2-40B4-BE49-F238E27FC236}">
                <a16:creationId xmlns:a16="http://schemas.microsoft.com/office/drawing/2014/main" id="{BA6D96C8-BE91-188B-6E6A-1A17E45AC2F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8" name="Rectangle 3">
            <a:extLst>
              <a:ext uri="{FF2B5EF4-FFF2-40B4-BE49-F238E27FC236}">
                <a16:creationId xmlns:a16="http://schemas.microsoft.com/office/drawing/2014/main" id="{E28F81D1-737B-9D3C-0A96-2479F1B5B4E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85836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>
            <a:extLst>
              <a:ext uri="{FF2B5EF4-FFF2-40B4-BE49-F238E27FC236}">
                <a16:creationId xmlns:a16="http://schemas.microsoft.com/office/drawing/2014/main" id="{C0E58351-89BA-7327-35C2-3B658AEA7CA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AC067E84-E292-BF4A-B2B4-FDA0D45EFABB}" type="slidenum">
              <a:rPr lang="en-US" altLang="en-US" sz="1200">
                <a:latin typeface="Arial" panose="020B0604020202020204" pitchFamily="34" charset="0"/>
              </a:rPr>
              <a:pPr eaLnBrk="1" hangingPunct="1"/>
              <a:t>30</a:t>
            </a:fld>
            <a:endParaRPr lang="en-US" altLang="en-US" sz="1200">
              <a:latin typeface="Arial" panose="020B0604020202020204" pitchFamily="34" charset="0"/>
            </a:endParaRPr>
          </a:p>
        </p:txBody>
      </p:sp>
      <p:sp>
        <p:nvSpPr>
          <p:cNvPr id="94211" name="Rectangle 2">
            <a:extLst>
              <a:ext uri="{FF2B5EF4-FFF2-40B4-BE49-F238E27FC236}">
                <a16:creationId xmlns:a16="http://schemas.microsoft.com/office/drawing/2014/main" id="{00E29F89-2A8A-B02D-90B7-93980D73844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212" name="Rectangle 3">
            <a:extLst>
              <a:ext uri="{FF2B5EF4-FFF2-40B4-BE49-F238E27FC236}">
                <a16:creationId xmlns:a16="http://schemas.microsoft.com/office/drawing/2014/main" id="{C9B98657-DF15-6731-ACC6-7FFE789A870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>
            <a:extLst>
              <a:ext uri="{FF2B5EF4-FFF2-40B4-BE49-F238E27FC236}">
                <a16:creationId xmlns:a16="http://schemas.microsoft.com/office/drawing/2014/main" id="{BBBFB955-605F-B8A1-7B7E-65C0B33ED81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D53C3FA9-9622-094D-8E55-65C3C7BA98EE}" type="slidenum">
              <a:rPr lang="en-US" altLang="en-US" sz="1200">
                <a:latin typeface="Arial" panose="020B0604020202020204" pitchFamily="34" charset="0"/>
              </a:rPr>
              <a:pPr eaLnBrk="1" hangingPunct="1"/>
              <a:t>35</a:t>
            </a:fld>
            <a:endParaRPr lang="en-US" altLang="en-US" sz="1200">
              <a:latin typeface="Arial" panose="020B0604020202020204" pitchFamily="34" charset="0"/>
            </a:endParaRPr>
          </a:p>
        </p:txBody>
      </p:sp>
      <p:sp>
        <p:nvSpPr>
          <p:cNvPr id="95235" name="Rectangle 2">
            <a:extLst>
              <a:ext uri="{FF2B5EF4-FFF2-40B4-BE49-F238E27FC236}">
                <a16:creationId xmlns:a16="http://schemas.microsoft.com/office/drawing/2014/main" id="{5DCEAA6C-1240-5CED-CF82-669DEDD4CEA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6" name="Rectangle 3">
            <a:extLst>
              <a:ext uri="{FF2B5EF4-FFF2-40B4-BE49-F238E27FC236}">
                <a16:creationId xmlns:a16="http://schemas.microsoft.com/office/drawing/2014/main" id="{9ED01E06-CA39-868C-3B7C-D116765166C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>
            <a:extLst>
              <a:ext uri="{FF2B5EF4-FFF2-40B4-BE49-F238E27FC236}">
                <a16:creationId xmlns:a16="http://schemas.microsoft.com/office/drawing/2014/main" id="{BBBFB955-605F-B8A1-7B7E-65C0B33ED81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D53C3FA9-9622-094D-8E55-65C3C7BA98EE}" type="slidenum">
              <a:rPr lang="en-US" altLang="en-US" sz="1200">
                <a:latin typeface="Arial" panose="020B0604020202020204" pitchFamily="34" charset="0"/>
              </a:rPr>
              <a:pPr eaLnBrk="1" hangingPunct="1"/>
              <a:t>36</a:t>
            </a:fld>
            <a:endParaRPr lang="en-US" altLang="en-US" sz="1200">
              <a:latin typeface="Arial" panose="020B0604020202020204" pitchFamily="34" charset="0"/>
            </a:endParaRPr>
          </a:p>
        </p:txBody>
      </p:sp>
      <p:sp>
        <p:nvSpPr>
          <p:cNvPr id="95235" name="Rectangle 2">
            <a:extLst>
              <a:ext uri="{FF2B5EF4-FFF2-40B4-BE49-F238E27FC236}">
                <a16:creationId xmlns:a16="http://schemas.microsoft.com/office/drawing/2014/main" id="{5DCEAA6C-1240-5CED-CF82-669DEDD4CEA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6" name="Rectangle 3">
            <a:extLst>
              <a:ext uri="{FF2B5EF4-FFF2-40B4-BE49-F238E27FC236}">
                <a16:creationId xmlns:a16="http://schemas.microsoft.com/office/drawing/2014/main" id="{9ED01E06-CA39-868C-3B7C-D116765166C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29993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7">
            <a:extLst>
              <a:ext uri="{FF2B5EF4-FFF2-40B4-BE49-F238E27FC236}">
                <a16:creationId xmlns:a16="http://schemas.microsoft.com/office/drawing/2014/main" id="{5623B2F8-F588-E0D0-6B7E-286823D2BFB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663C1CC6-30C6-F340-B3F0-3ADA55B7326A}" type="slidenum">
              <a:rPr lang="en-US" altLang="en-US" sz="1200">
                <a:latin typeface="Arial" panose="020B0604020202020204" pitchFamily="34" charset="0"/>
              </a:rPr>
              <a:pPr eaLnBrk="1" hangingPunct="1"/>
              <a:t>37</a:t>
            </a:fld>
            <a:endParaRPr lang="en-US" altLang="en-US" sz="1200">
              <a:latin typeface="Arial" panose="020B0604020202020204" pitchFamily="34" charset="0"/>
            </a:endParaRPr>
          </a:p>
        </p:txBody>
      </p:sp>
      <p:sp>
        <p:nvSpPr>
          <p:cNvPr id="96259" name="Rectangle 2">
            <a:extLst>
              <a:ext uri="{FF2B5EF4-FFF2-40B4-BE49-F238E27FC236}">
                <a16:creationId xmlns:a16="http://schemas.microsoft.com/office/drawing/2014/main" id="{1DCF4EEA-3D63-CF46-2AA1-5AFD4A1F523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60" name="Rectangle 3">
            <a:extLst>
              <a:ext uri="{FF2B5EF4-FFF2-40B4-BE49-F238E27FC236}">
                <a16:creationId xmlns:a16="http://schemas.microsoft.com/office/drawing/2014/main" id="{8543DC7B-754C-B514-8AE6-EBC9C62D601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>
            <a:extLst>
              <a:ext uri="{FF2B5EF4-FFF2-40B4-BE49-F238E27FC236}">
                <a16:creationId xmlns:a16="http://schemas.microsoft.com/office/drawing/2014/main" id="{8C1F1E88-7F2E-BCFF-B969-1D644DE484F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40C25C12-772F-0441-ADE9-6742E21CCC8A}" type="slidenum">
              <a:rPr lang="en-US" altLang="en-US" sz="1200">
                <a:latin typeface="Arial" panose="020B0604020202020204" pitchFamily="34" charset="0"/>
              </a:rPr>
              <a:pPr eaLnBrk="1" hangingPunct="1"/>
              <a:t>38</a:t>
            </a:fld>
            <a:endParaRPr lang="en-US" altLang="en-US" sz="1200">
              <a:latin typeface="Arial" panose="020B0604020202020204" pitchFamily="34" charset="0"/>
            </a:endParaRPr>
          </a:p>
        </p:txBody>
      </p:sp>
      <p:sp>
        <p:nvSpPr>
          <p:cNvPr id="98307" name="Rectangle 2">
            <a:extLst>
              <a:ext uri="{FF2B5EF4-FFF2-40B4-BE49-F238E27FC236}">
                <a16:creationId xmlns:a16="http://schemas.microsoft.com/office/drawing/2014/main" id="{913AB348-9E30-B4FC-BF30-8F4FAF90521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8308" name="Rectangle 3">
            <a:extLst>
              <a:ext uri="{FF2B5EF4-FFF2-40B4-BE49-F238E27FC236}">
                <a16:creationId xmlns:a16="http://schemas.microsoft.com/office/drawing/2014/main" id="{DC32C663-6B10-CB88-70D7-077E1C73DF6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57569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7">
            <a:extLst>
              <a:ext uri="{FF2B5EF4-FFF2-40B4-BE49-F238E27FC236}">
                <a16:creationId xmlns:a16="http://schemas.microsoft.com/office/drawing/2014/main" id="{CDBBB0EC-D7AB-632A-69AB-E2FBE85F9A4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86A480E1-0FC4-6B4E-BFE2-04D379475F99}" type="slidenum">
              <a:rPr lang="en-US" altLang="en-US" sz="1200">
                <a:latin typeface="Arial" panose="020B0604020202020204" pitchFamily="34" charset="0"/>
              </a:rPr>
              <a:pPr eaLnBrk="1" hangingPunct="1"/>
              <a:t>7</a:t>
            </a:fld>
            <a:endParaRPr lang="en-US" altLang="en-US" sz="1200">
              <a:latin typeface="Arial" panose="020B0604020202020204" pitchFamily="34" charset="0"/>
            </a:endParaRPr>
          </a:p>
        </p:txBody>
      </p:sp>
      <p:sp>
        <p:nvSpPr>
          <p:cNvPr id="84995" name="Rectangle 2">
            <a:extLst>
              <a:ext uri="{FF2B5EF4-FFF2-40B4-BE49-F238E27FC236}">
                <a16:creationId xmlns:a16="http://schemas.microsoft.com/office/drawing/2014/main" id="{8D3D3C84-3421-089E-99BF-4CFFCCD8A4E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6" name="Rectangle 3">
            <a:extLst>
              <a:ext uri="{FF2B5EF4-FFF2-40B4-BE49-F238E27FC236}">
                <a16:creationId xmlns:a16="http://schemas.microsoft.com/office/drawing/2014/main" id="{81665D96-81E1-6C39-6BAC-73A04DCD49F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7">
            <a:extLst>
              <a:ext uri="{FF2B5EF4-FFF2-40B4-BE49-F238E27FC236}">
                <a16:creationId xmlns:a16="http://schemas.microsoft.com/office/drawing/2014/main" id="{A21612D8-CB9D-3765-E057-8EE577E8ED0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270E96EE-9470-9044-B6EC-355813220E7F}" type="slidenum">
              <a:rPr lang="en-US" altLang="en-US" sz="1200">
                <a:latin typeface="Arial" panose="020B0604020202020204" pitchFamily="34" charset="0"/>
              </a:rPr>
              <a:pPr eaLnBrk="1" hangingPunct="1"/>
              <a:t>9</a:t>
            </a:fld>
            <a:endParaRPr lang="en-US" altLang="en-US" sz="1200">
              <a:latin typeface="Arial" panose="020B0604020202020204" pitchFamily="34" charset="0"/>
            </a:endParaRPr>
          </a:p>
        </p:txBody>
      </p:sp>
      <p:sp>
        <p:nvSpPr>
          <p:cNvPr id="86019" name="Rectangle 2">
            <a:extLst>
              <a:ext uri="{FF2B5EF4-FFF2-40B4-BE49-F238E27FC236}">
                <a16:creationId xmlns:a16="http://schemas.microsoft.com/office/drawing/2014/main" id="{9747DB30-F7B5-0DC8-3A3A-976A9B96F3E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20" name="Rectangle 3">
            <a:extLst>
              <a:ext uri="{FF2B5EF4-FFF2-40B4-BE49-F238E27FC236}">
                <a16:creationId xmlns:a16="http://schemas.microsoft.com/office/drawing/2014/main" id="{4A22CD4B-005D-AEA5-2292-45983C8DC1D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>
            <a:extLst>
              <a:ext uri="{FF2B5EF4-FFF2-40B4-BE49-F238E27FC236}">
                <a16:creationId xmlns:a16="http://schemas.microsoft.com/office/drawing/2014/main" id="{FCAE4B89-16CF-5EB5-80C8-12C8142F7D9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FAE90ED0-F3DE-C04B-9A15-234BC1137B2B}" type="slidenum">
              <a:rPr lang="en-US" altLang="en-US" sz="1200">
                <a:latin typeface="Arial" panose="020B0604020202020204" pitchFamily="34" charset="0"/>
              </a:rPr>
              <a:pPr eaLnBrk="1" hangingPunct="1"/>
              <a:t>11</a:t>
            </a:fld>
            <a:endParaRPr lang="en-US" altLang="en-US" sz="1200">
              <a:latin typeface="Arial" panose="020B0604020202020204" pitchFamily="34" charset="0"/>
            </a:endParaRPr>
          </a:p>
        </p:txBody>
      </p:sp>
      <p:sp>
        <p:nvSpPr>
          <p:cNvPr id="87043" name="Rectangle 2">
            <a:extLst>
              <a:ext uri="{FF2B5EF4-FFF2-40B4-BE49-F238E27FC236}">
                <a16:creationId xmlns:a16="http://schemas.microsoft.com/office/drawing/2014/main" id="{4715E9F2-9EBD-EE6A-80C0-7FA44A429EC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>
            <a:extLst>
              <a:ext uri="{FF2B5EF4-FFF2-40B4-BE49-F238E27FC236}">
                <a16:creationId xmlns:a16="http://schemas.microsoft.com/office/drawing/2014/main" id="{4270D7CB-A8BB-F071-E982-CCEC610AA78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>
            <a:extLst>
              <a:ext uri="{FF2B5EF4-FFF2-40B4-BE49-F238E27FC236}">
                <a16:creationId xmlns:a16="http://schemas.microsoft.com/office/drawing/2014/main" id="{6FCFA8A0-E720-FDAD-D65C-ECB5DE56BD5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1BBE9DF9-3293-784E-94C8-99CF496AC3D1}" type="slidenum">
              <a:rPr lang="en-US" altLang="en-US" sz="1200">
                <a:latin typeface="Arial" panose="020B0604020202020204" pitchFamily="34" charset="0"/>
              </a:rPr>
              <a:pPr eaLnBrk="1" hangingPunct="1"/>
              <a:t>16</a:t>
            </a:fld>
            <a:endParaRPr lang="en-US" altLang="en-US" sz="1200">
              <a:latin typeface="Arial" panose="020B0604020202020204" pitchFamily="34" charset="0"/>
            </a:endParaRPr>
          </a:p>
        </p:txBody>
      </p:sp>
      <p:sp>
        <p:nvSpPr>
          <p:cNvPr id="89091" name="Rectangle 2">
            <a:extLst>
              <a:ext uri="{FF2B5EF4-FFF2-40B4-BE49-F238E27FC236}">
                <a16:creationId xmlns:a16="http://schemas.microsoft.com/office/drawing/2014/main" id="{C6D8E8EF-9FA6-97F7-2496-2DD160D50AF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2" name="Rectangle 3">
            <a:extLst>
              <a:ext uri="{FF2B5EF4-FFF2-40B4-BE49-F238E27FC236}">
                <a16:creationId xmlns:a16="http://schemas.microsoft.com/office/drawing/2014/main" id="{E44BF50B-412E-B11A-9CDB-1560355A240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7">
            <a:extLst>
              <a:ext uri="{FF2B5EF4-FFF2-40B4-BE49-F238E27FC236}">
                <a16:creationId xmlns:a16="http://schemas.microsoft.com/office/drawing/2014/main" id="{93019FD9-2732-4D0F-D7D4-A988E4B755B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0F6A6AD5-267E-A744-A50E-B1E0793084EA}" type="slidenum">
              <a:rPr lang="en-US" altLang="en-US" sz="1200">
                <a:latin typeface="Arial" panose="020B0604020202020204" pitchFamily="34" charset="0"/>
              </a:rPr>
              <a:pPr eaLnBrk="1" hangingPunct="1"/>
              <a:t>18</a:t>
            </a:fld>
            <a:endParaRPr lang="en-US" altLang="en-US" sz="1200">
              <a:latin typeface="Arial" panose="020B0604020202020204" pitchFamily="34" charset="0"/>
            </a:endParaRPr>
          </a:p>
        </p:txBody>
      </p:sp>
      <p:sp>
        <p:nvSpPr>
          <p:cNvPr id="90115" name="Rectangle 2">
            <a:extLst>
              <a:ext uri="{FF2B5EF4-FFF2-40B4-BE49-F238E27FC236}">
                <a16:creationId xmlns:a16="http://schemas.microsoft.com/office/drawing/2014/main" id="{16450C90-889E-EFA6-98D0-95055970E83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6" name="Rectangle 3">
            <a:extLst>
              <a:ext uri="{FF2B5EF4-FFF2-40B4-BE49-F238E27FC236}">
                <a16:creationId xmlns:a16="http://schemas.microsoft.com/office/drawing/2014/main" id="{45DAD939-585E-52EF-CD75-CA4779133A6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>
            <a:extLst>
              <a:ext uri="{FF2B5EF4-FFF2-40B4-BE49-F238E27FC236}">
                <a16:creationId xmlns:a16="http://schemas.microsoft.com/office/drawing/2014/main" id="{E7115825-E9AA-103D-F8DA-31EDF5D17C0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0EEA3A35-D502-1143-8C82-124AC51BC019}" type="slidenum">
              <a:rPr lang="en-US" altLang="en-US" sz="1200">
                <a:latin typeface="Arial" panose="020B0604020202020204" pitchFamily="34" charset="0"/>
              </a:rPr>
              <a:pPr eaLnBrk="1" hangingPunct="1"/>
              <a:t>19</a:t>
            </a:fld>
            <a:endParaRPr lang="en-US" altLang="en-US" sz="1200">
              <a:latin typeface="Arial" panose="020B0604020202020204" pitchFamily="34" charset="0"/>
            </a:endParaRPr>
          </a:p>
        </p:txBody>
      </p:sp>
      <p:sp>
        <p:nvSpPr>
          <p:cNvPr id="93187" name="Rectangle 2">
            <a:extLst>
              <a:ext uri="{FF2B5EF4-FFF2-40B4-BE49-F238E27FC236}">
                <a16:creationId xmlns:a16="http://schemas.microsoft.com/office/drawing/2014/main" id="{1959BD82-259B-4721-DC5B-8AA7AD4E1A1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>
            <a:extLst>
              <a:ext uri="{FF2B5EF4-FFF2-40B4-BE49-F238E27FC236}">
                <a16:creationId xmlns:a16="http://schemas.microsoft.com/office/drawing/2014/main" id="{6D24F44B-3253-5E0A-97B6-D8C35A8492B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>
            <a:extLst>
              <a:ext uri="{FF2B5EF4-FFF2-40B4-BE49-F238E27FC236}">
                <a16:creationId xmlns:a16="http://schemas.microsoft.com/office/drawing/2014/main" id="{2B3D16D7-6D0B-5925-A6DF-09025B10B3D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AF1052CF-D352-BF44-8E96-8F005E87F8FD}" type="slidenum">
              <a:rPr lang="en-US" altLang="en-US" sz="1200">
                <a:latin typeface="Arial" panose="020B0604020202020204" pitchFamily="34" charset="0"/>
              </a:rPr>
              <a:pPr eaLnBrk="1" hangingPunct="1"/>
              <a:t>23</a:t>
            </a:fld>
            <a:endParaRPr lang="en-US" altLang="en-US" sz="1200">
              <a:latin typeface="Arial" panose="020B0604020202020204" pitchFamily="34" charset="0"/>
            </a:endParaRPr>
          </a:p>
        </p:txBody>
      </p:sp>
      <p:sp>
        <p:nvSpPr>
          <p:cNvPr id="88067" name="Rectangle 2">
            <a:extLst>
              <a:ext uri="{FF2B5EF4-FFF2-40B4-BE49-F238E27FC236}">
                <a16:creationId xmlns:a16="http://schemas.microsoft.com/office/drawing/2014/main" id="{BA6D96C8-BE91-188B-6E6A-1A17E45AC2F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8" name="Rectangle 3">
            <a:extLst>
              <a:ext uri="{FF2B5EF4-FFF2-40B4-BE49-F238E27FC236}">
                <a16:creationId xmlns:a16="http://schemas.microsoft.com/office/drawing/2014/main" id="{E28F81D1-737B-9D3C-0A96-2479F1B5B4E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62486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>
            <a:extLst>
              <a:ext uri="{FF2B5EF4-FFF2-40B4-BE49-F238E27FC236}">
                <a16:creationId xmlns:a16="http://schemas.microsoft.com/office/drawing/2014/main" id="{2B3D16D7-6D0B-5925-A6DF-09025B10B3D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AF1052CF-D352-BF44-8E96-8F005E87F8FD}" type="slidenum">
              <a:rPr lang="en-US" altLang="en-US" sz="1200">
                <a:latin typeface="Arial" panose="020B0604020202020204" pitchFamily="34" charset="0"/>
              </a:rPr>
              <a:pPr eaLnBrk="1" hangingPunct="1"/>
              <a:t>28</a:t>
            </a:fld>
            <a:endParaRPr lang="en-US" altLang="en-US" sz="1200">
              <a:latin typeface="Arial" panose="020B0604020202020204" pitchFamily="34" charset="0"/>
            </a:endParaRPr>
          </a:p>
        </p:txBody>
      </p:sp>
      <p:sp>
        <p:nvSpPr>
          <p:cNvPr id="88067" name="Rectangle 2">
            <a:extLst>
              <a:ext uri="{FF2B5EF4-FFF2-40B4-BE49-F238E27FC236}">
                <a16:creationId xmlns:a16="http://schemas.microsoft.com/office/drawing/2014/main" id="{BA6D96C8-BE91-188B-6E6A-1A17E45AC2F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8" name="Rectangle 3">
            <a:extLst>
              <a:ext uri="{FF2B5EF4-FFF2-40B4-BE49-F238E27FC236}">
                <a16:creationId xmlns:a16="http://schemas.microsoft.com/office/drawing/2014/main" id="{E28F81D1-737B-9D3C-0A96-2479F1B5B4E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33013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05874F06-43F8-D64E-D4D4-283754F1154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7755AF3C-DE56-3DE5-707E-B97B3311216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Rome, 2024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7DBA4E1B-78D3-0DB5-593F-48CAEAAA260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872B05E-74C9-834B-8349-D1727B6875F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377403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5D37BFBA-5F88-9130-A8AB-E075BF7C147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5B29B8F0-AD27-C2B2-5EA2-C530D9AC104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Rome, 2024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D26FD003-4EB3-6335-0286-52C748CAEA4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A4F9FA9-B39F-424E-9A1A-35B1E157A6B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839590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22CB79A3-34DE-CA46-FE32-211460CFF50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27FE1F26-0AFC-9C41-414F-AAAACE0B626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Rome, 2024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D387D1D0-EC94-D596-D72C-A9E222EFEC6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628307F-A765-9045-868A-3854ABC5062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544939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ED19A114-72E2-4D40-067B-E5B118B6DE69}"/>
              </a:ext>
            </a:extLst>
          </p:cNvPr>
          <p:cNvGrpSpPr>
            <a:grpSpLocks/>
          </p:cNvGrpSpPr>
          <p:nvPr/>
        </p:nvGrpSpPr>
        <p:grpSpPr bwMode="auto">
          <a:xfrm>
            <a:off x="0" y="6350"/>
            <a:ext cx="9140825" cy="6851650"/>
            <a:chOff x="0" y="4"/>
            <a:chExt cx="5758" cy="4316"/>
          </a:xfrm>
        </p:grpSpPr>
        <p:grpSp>
          <p:nvGrpSpPr>
            <p:cNvPr id="3" name="Group 3">
              <a:extLst>
                <a:ext uri="{FF2B5EF4-FFF2-40B4-BE49-F238E27FC236}">
                  <a16:creationId xmlns:a16="http://schemas.microsoft.com/office/drawing/2014/main" id="{FEBD24CD-1567-A02C-4241-90B09A834C8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1161"/>
              <a:ext cx="5758" cy="3159"/>
              <a:chOff x="0" y="1161"/>
              <a:chExt cx="5758" cy="3159"/>
            </a:xfrm>
          </p:grpSpPr>
          <p:sp>
            <p:nvSpPr>
              <p:cNvPr id="14" name="Freeform 4">
                <a:extLst>
                  <a:ext uri="{FF2B5EF4-FFF2-40B4-BE49-F238E27FC236}">
                    <a16:creationId xmlns:a16="http://schemas.microsoft.com/office/drawing/2014/main" id="{A094F7EB-749C-6F4A-0328-6EBAF7AE7C06}"/>
                  </a:ext>
                </a:extLst>
              </p:cNvPr>
              <p:cNvSpPr>
                <a:spLocks/>
              </p:cNvSpPr>
              <p:nvPr/>
            </p:nvSpPr>
            <p:spPr bwMode="hidden">
              <a:xfrm>
                <a:off x="558" y="1161"/>
                <a:ext cx="5200" cy="3159"/>
              </a:xfrm>
              <a:custGeom>
                <a:avLst/>
                <a:gdLst/>
                <a:ahLst/>
                <a:cxnLst>
                  <a:cxn ang="0">
                    <a:pos x="0" y="3159"/>
                  </a:cxn>
                  <a:cxn ang="0">
                    <a:pos x="5184" y="3159"/>
                  </a:cxn>
                  <a:cxn ang="0">
                    <a:pos x="5184" y="0"/>
                  </a:cxn>
                  <a:cxn ang="0">
                    <a:pos x="0" y="0"/>
                  </a:cxn>
                  <a:cxn ang="0">
                    <a:pos x="0" y="3159"/>
                  </a:cxn>
                  <a:cxn ang="0">
                    <a:pos x="0" y="3159"/>
                  </a:cxn>
                </a:cxnLst>
                <a:rect l="0" t="0" r="r" b="b"/>
                <a:pathLst>
                  <a:path w="5184" h="3159">
                    <a:moveTo>
                      <a:pt x="0" y="3159"/>
                    </a:moveTo>
                    <a:lnTo>
                      <a:pt x="5184" y="3159"/>
                    </a:lnTo>
                    <a:lnTo>
                      <a:pt x="5184" y="0"/>
                    </a:lnTo>
                    <a:lnTo>
                      <a:pt x="0" y="0"/>
                    </a:lnTo>
                    <a:lnTo>
                      <a:pt x="0" y="3159"/>
                    </a:lnTo>
                    <a:lnTo>
                      <a:pt x="0" y="3159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5" name="Freeform 5">
                <a:extLst>
                  <a:ext uri="{FF2B5EF4-FFF2-40B4-BE49-F238E27FC236}">
                    <a16:creationId xmlns:a16="http://schemas.microsoft.com/office/drawing/2014/main" id="{4F7E926A-5179-F0B6-143F-CA828F64C228}"/>
                  </a:ext>
                </a:extLst>
              </p:cNvPr>
              <p:cNvSpPr>
                <a:spLocks/>
              </p:cNvSpPr>
              <p:nvPr/>
            </p:nvSpPr>
            <p:spPr bwMode="hidden">
              <a:xfrm>
                <a:off x="0" y="1161"/>
                <a:ext cx="558" cy="3159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3159"/>
                  </a:cxn>
                  <a:cxn ang="0">
                    <a:pos x="556" y="3159"/>
                  </a:cxn>
                  <a:cxn ang="0">
                    <a:pos x="556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w="556" h="3159">
                    <a:moveTo>
                      <a:pt x="0" y="0"/>
                    </a:moveTo>
                    <a:lnTo>
                      <a:pt x="0" y="3159"/>
                    </a:lnTo>
                    <a:lnTo>
                      <a:pt x="556" y="3159"/>
                    </a:lnTo>
                    <a:lnTo>
                      <a:pt x="556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2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</p:grpSp>
        <p:sp>
          <p:nvSpPr>
            <p:cNvPr id="4" name="Freeform 6">
              <a:extLst>
                <a:ext uri="{FF2B5EF4-FFF2-40B4-BE49-F238E27FC236}">
                  <a16:creationId xmlns:a16="http://schemas.microsoft.com/office/drawing/2014/main" id="{BF583FD4-89D8-589A-ACA8-5CB4E0AEA9CC}"/>
                </a:ext>
              </a:extLst>
            </p:cNvPr>
            <p:cNvSpPr>
              <a:spLocks/>
            </p:cNvSpPr>
            <p:nvPr/>
          </p:nvSpPr>
          <p:spPr bwMode="ltGray">
            <a:xfrm>
              <a:off x="552" y="951"/>
              <a:ext cx="12" cy="42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420"/>
                </a:cxn>
                <a:cxn ang="0">
                  <a:pos x="12" y="420"/>
                </a:cxn>
                <a:cxn ang="0">
                  <a:pos x="12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12" h="420">
                  <a:moveTo>
                    <a:pt x="0" y="0"/>
                  </a:moveTo>
                  <a:lnTo>
                    <a:pt x="0" y="420"/>
                  </a:lnTo>
                  <a:lnTo>
                    <a:pt x="12" y="420"/>
                  </a:lnTo>
                  <a:lnTo>
                    <a:pt x="1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accent2"/>
                </a:gs>
                <a:gs pos="50000">
                  <a:schemeClr val="hlink"/>
                </a:gs>
                <a:gs pos="100000">
                  <a:schemeClr val="accent2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5" name="Freeform 7">
              <a:extLst>
                <a:ext uri="{FF2B5EF4-FFF2-40B4-BE49-F238E27FC236}">
                  <a16:creationId xmlns:a16="http://schemas.microsoft.com/office/drawing/2014/main" id="{36823A1F-DB3C-C83E-2DF1-3E4AC7952A1A}"/>
                </a:ext>
              </a:extLst>
            </p:cNvPr>
            <p:cNvSpPr>
              <a:spLocks/>
            </p:cNvSpPr>
            <p:nvPr/>
          </p:nvSpPr>
          <p:spPr bwMode="ltGray">
            <a:xfrm>
              <a:off x="767" y="1155"/>
              <a:ext cx="252" cy="12"/>
            </a:xfrm>
            <a:custGeom>
              <a:avLst/>
              <a:gdLst/>
              <a:ahLst/>
              <a:cxnLst>
                <a:cxn ang="0">
                  <a:pos x="251" y="0"/>
                </a:cxn>
                <a:cxn ang="0">
                  <a:pos x="0" y="0"/>
                </a:cxn>
                <a:cxn ang="0">
                  <a:pos x="0" y="12"/>
                </a:cxn>
                <a:cxn ang="0">
                  <a:pos x="251" y="12"/>
                </a:cxn>
                <a:cxn ang="0">
                  <a:pos x="251" y="0"/>
                </a:cxn>
                <a:cxn ang="0">
                  <a:pos x="251" y="0"/>
                </a:cxn>
              </a:cxnLst>
              <a:rect l="0" t="0" r="r" b="b"/>
              <a:pathLst>
                <a:path w="251" h="12">
                  <a:moveTo>
                    <a:pt x="251" y="0"/>
                  </a:moveTo>
                  <a:lnTo>
                    <a:pt x="0" y="0"/>
                  </a:lnTo>
                  <a:lnTo>
                    <a:pt x="0" y="12"/>
                  </a:lnTo>
                  <a:lnTo>
                    <a:pt x="251" y="12"/>
                  </a:lnTo>
                  <a:lnTo>
                    <a:pt x="251" y="0"/>
                  </a:lnTo>
                  <a:lnTo>
                    <a:pt x="251" y="0"/>
                  </a:lnTo>
                  <a:close/>
                </a:path>
              </a:pathLst>
            </a:custGeom>
            <a:gradFill rotWithShape="0">
              <a:gsLst>
                <a:gs pos="0">
                  <a:schemeClr val="accent2"/>
                </a:gs>
                <a:gs pos="100000">
                  <a:schemeClr val="bg2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6" name="Freeform 8">
              <a:extLst>
                <a:ext uri="{FF2B5EF4-FFF2-40B4-BE49-F238E27FC236}">
                  <a16:creationId xmlns:a16="http://schemas.microsoft.com/office/drawing/2014/main" id="{2149A75B-645F-9136-115F-1FF22446F09E}"/>
                </a:ext>
              </a:extLst>
            </p:cNvPr>
            <p:cNvSpPr>
              <a:spLocks/>
            </p:cNvSpPr>
            <p:nvPr/>
          </p:nvSpPr>
          <p:spPr bwMode="ltGray">
            <a:xfrm>
              <a:off x="0" y="1155"/>
              <a:ext cx="351" cy="1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2"/>
                </a:cxn>
                <a:cxn ang="0">
                  <a:pos x="251" y="12"/>
                </a:cxn>
                <a:cxn ang="0">
                  <a:pos x="251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251" h="12">
                  <a:moveTo>
                    <a:pt x="0" y="0"/>
                  </a:moveTo>
                  <a:lnTo>
                    <a:pt x="0" y="12"/>
                  </a:lnTo>
                  <a:lnTo>
                    <a:pt x="251" y="12"/>
                  </a:lnTo>
                  <a:lnTo>
                    <a:pt x="25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accent2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grpSp>
          <p:nvGrpSpPr>
            <p:cNvPr id="7" name="Group 9">
              <a:extLst>
                <a:ext uri="{FF2B5EF4-FFF2-40B4-BE49-F238E27FC236}">
                  <a16:creationId xmlns:a16="http://schemas.microsoft.com/office/drawing/2014/main" id="{72BBA870-1E11-C6D8-C35F-8C79CA7FE9F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8" y="4"/>
              <a:ext cx="5410" cy="4316"/>
              <a:chOff x="348" y="4"/>
              <a:chExt cx="5410" cy="4316"/>
            </a:xfrm>
          </p:grpSpPr>
          <p:sp>
            <p:nvSpPr>
              <p:cNvPr id="8" name="Freeform 10">
                <a:extLst>
                  <a:ext uri="{FF2B5EF4-FFF2-40B4-BE49-F238E27FC236}">
                    <a16:creationId xmlns:a16="http://schemas.microsoft.com/office/drawing/2014/main" id="{83DE054C-C256-808A-2E80-E5655CBB9EF0}"/>
                  </a:ext>
                </a:extLst>
              </p:cNvPr>
              <p:cNvSpPr>
                <a:spLocks/>
              </p:cNvSpPr>
              <p:nvPr/>
            </p:nvSpPr>
            <p:spPr bwMode="ltGray">
              <a:xfrm>
                <a:off x="552" y="4"/>
                <a:ext cx="12" cy="695"/>
              </a:xfrm>
              <a:custGeom>
                <a:avLst/>
                <a:gdLst/>
                <a:ahLst/>
                <a:cxnLst>
                  <a:cxn ang="0">
                    <a:pos x="12" y="0"/>
                  </a:cxn>
                  <a:cxn ang="0">
                    <a:pos x="0" y="0"/>
                  </a:cxn>
                  <a:cxn ang="0">
                    <a:pos x="0" y="695"/>
                  </a:cxn>
                  <a:cxn ang="0">
                    <a:pos x="12" y="695"/>
                  </a:cxn>
                  <a:cxn ang="0">
                    <a:pos x="12" y="0"/>
                  </a:cxn>
                  <a:cxn ang="0">
                    <a:pos x="12" y="0"/>
                  </a:cxn>
                </a:cxnLst>
                <a:rect l="0" t="0" r="r" b="b"/>
                <a:pathLst>
                  <a:path w="12" h="695">
                    <a:moveTo>
                      <a:pt x="12" y="0"/>
                    </a:moveTo>
                    <a:lnTo>
                      <a:pt x="0" y="0"/>
                    </a:lnTo>
                    <a:lnTo>
                      <a:pt x="0" y="695"/>
                    </a:lnTo>
                    <a:lnTo>
                      <a:pt x="12" y="695"/>
                    </a:lnTo>
                    <a:lnTo>
                      <a:pt x="12" y="0"/>
                    </a:lnTo>
                    <a:lnTo>
                      <a:pt x="12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2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9" name="Freeform 11">
                <a:extLst>
                  <a:ext uri="{FF2B5EF4-FFF2-40B4-BE49-F238E27FC236}">
                    <a16:creationId xmlns:a16="http://schemas.microsoft.com/office/drawing/2014/main" id="{123D7C9F-97FE-CD33-4C7C-5125888EA4B5}"/>
                  </a:ext>
                </a:extLst>
              </p:cNvPr>
              <p:cNvSpPr>
                <a:spLocks/>
              </p:cNvSpPr>
              <p:nvPr/>
            </p:nvSpPr>
            <p:spPr bwMode="ltGray">
              <a:xfrm>
                <a:off x="552" y="1623"/>
                <a:ext cx="12" cy="2697"/>
              </a:xfrm>
              <a:custGeom>
                <a:avLst/>
                <a:gdLst/>
                <a:ahLst/>
                <a:cxnLst>
                  <a:cxn ang="0">
                    <a:pos x="0" y="2697"/>
                  </a:cxn>
                  <a:cxn ang="0">
                    <a:pos x="12" y="2697"/>
                  </a:cxn>
                  <a:cxn ang="0">
                    <a:pos x="12" y="0"/>
                  </a:cxn>
                  <a:cxn ang="0">
                    <a:pos x="0" y="0"/>
                  </a:cxn>
                  <a:cxn ang="0">
                    <a:pos x="0" y="2697"/>
                  </a:cxn>
                  <a:cxn ang="0">
                    <a:pos x="0" y="2697"/>
                  </a:cxn>
                </a:cxnLst>
                <a:rect l="0" t="0" r="r" b="b"/>
                <a:pathLst>
                  <a:path w="12" h="2697">
                    <a:moveTo>
                      <a:pt x="0" y="2697"/>
                    </a:moveTo>
                    <a:lnTo>
                      <a:pt x="12" y="2697"/>
                    </a:lnTo>
                    <a:lnTo>
                      <a:pt x="12" y="0"/>
                    </a:lnTo>
                    <a:lnTo>
                      <a:pt x="0" y="0"/>
                    </a:lnTo>
                    <a:lnTo>
                      <a:pt x="0" y="2697"/>
                    </a:lnTo>
                    <a:lnTo>
                      <a:pt x="0" y="2697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2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0" name="Freeform 12">
                <a:extLst>
                  <a:ext uri="{FF2B5EF4-FFF2-40B4-BE49-F238E27FC236}">
                    <a16:creationId xmlns:a16="http://schemas.microsoft.com/office/drawing/2014/main" id="{BAD01E98-4BEB-4834-6D63-2D174653A68F}"/>
                  </a:ext>
                </a:extLst>
              </p:cNvPr>
              <p:cNvSpPr>
                <a:spLocks/>
              </p:cNvSpPr>
              <p:nvPr/>
            </p:nvSpPr>
            <p:spPr bwMode="ltGray">
              <a:xfrm>
                <a:off x="1019" y="1155"/>
                <a:ext cx="4739" cy="12"/>
              </a:xfrm>
              <a:custGeom>
                <a:avLst/>
                <a:gdLst/>
                <a:ahLst/>
                <a:cxnLst>
                  <a:cxn ang="0">
                    <a:pos x="4724" y="0"/>
                  </a:cxn>
                  <a:cxn ang="0">
                    <a:pos x="0" y="0"/>
                  </a:cxn>
                  <a:cxn ang="0">
                    <a:pos x="0" y="12"/>
                  </a:cxn>
                  <a:cxn ang="0">
                    <a:pos x="4724" y="12"/>
                  </a:cxn>
                  <a:cxn ang="0">
                    <a:pos x="4724" y="0"/>
                  </a:cxn>
                  <a:cxn ang="0">
                    <a:pos x="4724" y="0"/>
                  </a:cxn>
                </a:cxnLst>
                <a:rect l="0" t="0" r="r" b="b"/>
                <a:pathLst>
                  <a:path w="4724" h="12">
                    <a:moveTo>
                      <a:pt x="4724" y="0"/>
                    </a:moveTo>
                    <a:lnTo>
                      <a:pt x="0" y="0"/>
                    </a:lnTo>
                    <a:lnTo>
                      <a:pt x="0" y="12"/>
                    </a:lnTo>
                    <a:lnTo>
                      <a:pt x="4724" y="12"/>
                    </a:lnTo>
                    <a:lnTo>
                      <a:pt x="4724" y="0"/>
                    </a:lnTo>
                    <a:lnTo>
                      <a:pt x="4724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2"/>
                  </a:gs>
                  <a:gs pos="100000">
                    <a:schemeClr val="bg1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1" name="Freeform 13">
                <a:extLst>
                  <a:ext uri="{FF2B5EF4-FFF2-40B4-BE49-F238E27FC236}">
                    <a16:creationId xmlns:a16="http://schemas.microsoft.com/office/drawing/2014/main" id="{A2D075FC-9506-1A06-A90A-5B135B3412D8}"/>
                  </a:ext>
                </a:extLst>
              </p:cNvPr>
              <p:cNvSpPr>
                <a:spLocks/>
              </p:cNvSpPr>
              <p:nvPr/>
            </p:nvSpPr>
            <p:spPr bwMode="ltGray">
              <a:xfrm>
                <a:off x="552" y="1371"/>
                <a:ext cx="12" cy="252"/>
              </a:xfrm>
              <a:custGeom>
                <a:avLst/>
                <a:gdLst/>
                <a:ahLst/>
                <a:cxnLst>
                  <a:cxn ang="0">
                    <a:pos x="0" y="252"/>
                  </a:cxn>
                  <a:cxn ang="0">
                    <a:pos x="12" y="252"/>
                  </a:cxn>
                  <a:cxn ang="0">
                    <a:pos x="12" y="0"/>
                  </a:cxn>
                  <a:cxn ang="0">
                    <a:pos x="0" y="0"/>
                  </a:cxn>
                  <a:cxn ang="0">
                    <a:pos x="0" y="252"/>
                  </a:cxn>
                  <a:cxn ang="0">
                    <a:pos x="0" y="252"/>
                  </a:cxn>
                </a:cxnLst>
                <a:rect l="0" t="0" r="r" b="b"/>
                <a:pathLst>
                  <a:path w="12" h="252">
                    <a:moveTo>
                      <a:pt x="0" y="252"/>
                    </a:moveTo>
                    <a:lnTo>
                      <a:pt x="12" y="252"/>
                    </a:lnTo>
                    <a:lnTo>
                      <a:pt x="12" y="0"/>
                    </a:lnTo>
                    <a:lnTo>
                      <a:pt x="0" y="0"/>
                    </a:lnTo>
                    <a:lnTo>
                      <a:pt x="0" y="252"/>
                    </a:lnTo>
                    <a:lnTo>
                      <a:pt x="0" y="252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2"/>
                  </a:gs>
                  <a:gs pos="100000">
                    <a:schemeClr val="bg2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2" name="Freeform 14">
                <a:extLst>
                  <a:ext uri="{FF2B5EF4-FFF2-40B4-BE49-F238E27FC236}">
                    <a16:creationId xmlns:a16="http://schemas.microsoft.com/office/drawing/2014/main" id="{63B075BE-CC4A-461F-40F0-BAAB2A3FFFBA}"/>
                  </a:ext>
                </a:extLst>
              </p:cNvPr>
              <p:cNvSpPr>
                <a:spLocks/>
              </p:cNvSpPr>
              <p:nvPr/>
            </p:nvSpPr>
            <p:spPr bwMode="ltGray">
              <a:xfrm>
                <a:off x="552" y="699"/>
                <a:ext cx="12" cy="252"/>
              </a:xfrm>
              <a:custGeom>
                <a:avLst/>
                <a:gdLst/>
                <a:ahLst/>
                <a:cxnLst>
                  <a:cxn ang="0">
                    <a:pos x="12" y="0"/>
                  </a:cxn>
                  <a:cxn ang="0">
                    <a:pos x="0" y="0"/>
                  </a:cxn>
                  <a:cxn ang="0">
                    <a:pos x="0" y="252"/>
                  </a:cxn>
                  <a:cxn ang="0">
                    <a:pos x="12" y="252"/>
                  </a:cxn>
                  <a:cxn ang="0">
                    <a:pos x="12" y="0"/>
                  </a:cxn>
                  <a:cxn ang="0">
                    <a:pos x="12" y="0"/>
                  </a:cxn>
                </a:cxnLst>
                <a:rect l="0" t="0" r="r" b="b"/>
                <a:pathLst>
                  <a:path w="12" h="252">
                    <a:moveTo>
                      <a:pt x="12" y="0"/>
                    </a:moveTo>
                    <a:lnTo>
                      <a:pt x="0" y="0"/>
                    </a:lnTo>
                    <a:lnTo>
                      <a:pt x="0" y="252"/>
                    </a:lnTo>
                    <a:lnTo>
                      <a:pt x="12" y="252"/>
                    </a:lnTo>
                    <a:lnTo>
                      <a:pt x="12" y="0"/>
                    </a:lnTo>
                    <a:lnTo>
                      <a:pt x="12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2"/>
                  </a:gs>
                  <a:gs pos="100000">
                    <a:schemeClr val="accent2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3" name="Freeform 15">
                <a:extLst>
                  <a:ext uri="{FF2B5EF4-FFF2-40B4-BE49-F238E27FC236}">
                    <a16:creationId xmlns:a16="http://schemas.microsoft.com/office/drawing/2014/main" id="{36425F4B-C880-5417-2277-82C8300A5D00}"/>
                  </a:ext>
                </a:extLst>
              </p:cNvPr>
              <p:cNvSpPr>
                <a:spLocks/>
              </p:cNvSpPr>
              <p:nvPr/>
            </p:nvSpPr>
            <p:spPr bwMode="ltGray">
              <a:xfrm>
                <a:off x="348" y="1155"/>
                <a:ext cx="419" cy="12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2"/>
                  </a:cxn>
                  <a:cxn ang="0">
                    <a:pos x="418" y="12"/>
                  </a:cxn>
                  <a:cxn ang="0">
                    <a:pos x="418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w="418" h="12">
                    <a:moveTo>
                      <a:pt x="0" y="0"/>
                    </a:moveTo>
                    <a:lnTo>
                      <a:pt x="0" y="12"/>
                    </a:lnTo>
                    <a:lnTo>
                      <a:pt x="418" y="12"/>
                    </a:lnTo>
                    <a:lnTo>
                      <a:pt x="418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2"/>
                  </a:gs>
                  <a:gs pos="50000">
                    <a:schemeClr val="hlink"/>
                  </a:gs>
                  <a:gs pos="100000">
                    <a:schemeClr val="accent2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</p:grpSp>
      </p:grpSp>
      <p:sp>
        <p:nvSpPr>
          <p:cNvPr id="797712" name="Rectangle 16"/>
          <p:cNvSpPr>
            <a:spLocks noGrp="1" noChangeArrowheads="1"/>
          </p:cNvSpPr>
          <p:nvPr>
            <p:ph type="ctrTitle" sz="quarter"/>
          </p:nvPr>
        </p:nvSpPr>
        <p:spPr>
          <a:xfrm>
            <a:off x="1066800" y="1997075"/>
            <a:ext cx="7086600" cy="1431925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97713" name="Rectangle 17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066800" y="3886200"/>
            <a:ext cx="6400800" cy="1752600"/>
          </a:xfrm>
        </p:spPr>
        <p:txBody>
          <a:bodyPr/>
          <a:lstStyle>
            <a:lvl1pPr marL="0" indent="0">
              <a:buFont typeface="Wingdings" pitchFamily="2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6" name="Rectangle 18">
            <a:extLst>
              <a:ext uri="{FF2B5EF4-FFF2-40B4-BE49-F238E27FC236}">
                <a16:creationId xmlns:a16="http://schemas.microsoft.com/office/drawing/2014/main" id="{B7D695ED-AFDD-25A7-B730-6DB36B6DABBD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" name="Rectangle 19">
            <a:extLst>
              <a:ext uri="{FF2B5EF4-FFF2-40B4-BE49-F238E27FC236}">
                <a16:creationId xmlns:a16="http://schemas.microsoft.com/office/drawing/2014/main" id="{2E824180-6CBA-1BBA-2B05-751D73F8DE6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3528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Rome, 2024</a:t>
            </a:r>
          </a:p>
        </p:txBody>
      </p:sp>
      <p:sp>
        <p:nvSpPr>
          <p:cNvPr id="18" name="Rectangle 20">
            <a:extLst>
              <a:ext uri="{FF2B5EF4-FFF2-40B4-BE49-F238E27FC236}">
                <a16:creationId xmlns:a16="http://schemas.microsoft.com/office/drawing/2014/main" id="{4F698159-7F38-175E-506B-4C1CB86CF40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ED1466A-E64C-C84B-B03A-779C74E460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102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7">
            <a:extLst>
              <a:ext uri="{FF2B5EF4-FFF2-40B4-BE49-F238E27FC236}">
                <a16:creationId xmlns:a16="http://schemas.microsoft.com/office/drawing/2014/main" id="{863702CF-B597-DADA-8B63-4E84BC67ACE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8">
            <a:extLst>
              <a:ext uri="{FF2B5EF4-FFF2-40B4-BE49-F238E27FC236}">
                <a16:creationId xmlns:a16="http://schemas.microsoft.com/office/drawing/2014/main" id="{95DF4E4D-A489-1285-EB65-989A5C0CD5C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Rome, 2024</a:t>
            </a:r>
          </a:p>
        </p:txBody>
      </p:sp>
      <p:sp>
        <p:nvSpPr>
          <p:cNvPr id="6" name="Rectangle 19">
            <a:extLst>
              <a:ext uri="{FF2B5EF4-FFF2-40B4-BE49-F238E27FC236}">
                <a16:creationId xmlns:a16="http://schemas.microsoft.com/office/drawing/2014/main" id="{B71A1820-3042-6693-7AB1-2F03130BFB9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304EF0C-A440-B242-8D41-3666783A7A1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272008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7">
            <a:extLst>
              <a:ext uri="{FF2B5EF4-FFF2-40B4-BE49-F238E27FC236}">
                <a16:creationId xmlns:a16="http://schemas.microsoft.com/office/drawing/2014/main" id="{438D2BD7-2C53-6815-E7E1-88E5003DBE3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8">
            <a:extLst>
              <a:ext uri="{FF2B5EF4-FFF2-40B4-BE49-F238E27FC236}">
                <a16:creationId xmlns:a16="http://schemas.microsoft.com/office/drawing/2014/main" id="{1D4FE6E1-CC46-C93C-A411-13C6A567F47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Rome, 2024</a:t>
            </a:r>
          </a:p>
        </p:txBody>
      </p:sp>
      <p:sp>
        <p:nvSpPr>
          <p:cNvPr id="6" name="Rectangle 19">
            <a:extLst>
              <a:ext uri="{FF2B5EF4-FFF2-40B4-BE49-F238E27FC236}">
                <a16:creationId xmlns:a16="http://schemas.microsoft.com/office/drawing/2014/main" id="{0F7492F2-C287-83AA-0E9E-22CA4C94F86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1A24F65-2346-4B48-BCFC-10365CE3744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364752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1981200"/>
            <a:ext cx="36957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14900" y="1981200"/>
            <a:ext cx="36957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7">
            <a:extLst>
              <a:ext uri="{FF2B5EF4-FFF2-40B4-BE49-F238E27FC236}">
                <a16:creationId xmlns:a16="http://schemas.microsoft.com/office/drawing/2014/main" id="{91044D45-AEB7-833B-510F-6BAB207C4BA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8">
            <a:extLst>
              <a:ext uri="{FF2B5EF4-FFF2-40B4-BE49-F238E27FC236}">
                <a16:creationId xmlns:a16="http://schemas.microsoft.com/office/drawing/2014/main" id="{D2B88B7F-B31B-D445-23D4-523175024DB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Rome, 2024</a:t>
            </a:r>
          </a:p>
        </p:txBody>
      </p:sp>
      <p:sp>
        <p:nvSpPr>
          <p:cNvPr id="7" name="Rectangle 19">
            <a:extLst>
              <a:ext uri="{FF2B5EF4-FFF2-40B4-BE49-F238E27FC236}">
                <a16:creationId xmlns:a16="http://schemas.microsoft.com/office/drawing/2014/main" id="{CB6AA7A7-C0BB-1CE2-CF71-4CB6EE158AE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98B7E48-662C-FC44-B7C6-40C71B6F745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348349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7">
            <a:extLst>
              <a:ext uri="{FF2B5EF4-FFF2-40B4-BE49-F238E27FC236}">
                <a16:creationId xmlns:a16="http://schemas.microsoft.com/office/drawing/2014/main" id="{E7013846-C857-3EBF-2FD9-A2F7898DB85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18">
            <a:extLst>
              <a:ext uri="{FF2B5EF4-FFF2-40B4-BE49-F238E27FC236}">
                <a16:creationId xmlns:a16="http://schemas.microsoft.com/office/drawing/2014/main" id="{1783DDA0-3465-FF22-8B60-5DB89F90C19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Rome, 2024</a:t>
            </a:r>
          </a:p>
        </p:txBody>
      </p:sp>
      <p:sp>
        <p:nvSpPr>
          <p:cNvPr id="9" name="Rectangle 19">
            <a:extLst>
              <a:ext uri="{FF2B5EF4-FFF2-40B4-BE49-F238E27FC236}">
                <a16:creationId xmlns:a16="http://schemas.microsoft.com/office/drawing/2014/main" id="{14BDD4B8-C563-299B-5475-C63B0D3ACE2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0F136CF-716D-BB4C-A0A1-153C28155D9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5296494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7">
            <a:extLst>
              <a:ext uri="{FF2B5EF4-FFF2-40B4-BE49-F238E27FC236}">
                <a16:creationId xmlns:a16="http://schemas.microsoft.com/office/drawing/2014/main" id="{EE89C359-66F4-699D-24A2-ABA57C726E2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18">
            <a:extLst>
              <a:ext uri="{FF2B5EF4-FFF2-40B4-BE49-F238E27FC236}">
                <a16:creationId xmlns:a16="http://schemas.microsoft.com/office/drawing/2014/main" id="{21790C35-EDCE-7232-9823-67E37294BC3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Rome, 2024</a:t>
            </a:r>
          </a:p>
        </p:txBody>
      </p:sp>
      <p:sp>
        <p:nvSpPr>
          <p:cNvPr id="5" name="Rectangle 19">
            <a:extLst>
              <a:ext uri="{FF2B5EF4-FFF2-40B4-BE49-F238E27FC236}">
                <a16:creationId xmlns:a16="http://schemas.microsoft.com/office/drawing/2014/main" id="{720D299B-A0D0-C999-08D2-08691BB7EFC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89EF381-1486-0549-A1DA-BEBAC77F03F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2277837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7">
            <a:extLst>
              <a:ext uri="{FF2B5EF4-FFF2-40B4-BE49-F238E27FC236}">
                <a16:creationId xmlns:a16="http://schemas.microsoft.com/office/drawing/2014/main" id="{81B8B8E2-BAE2-EC55-D968-0BDFFB6E9E0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18">
            <a:extLst>
              <a:ext uri="{FF2B5EF4-FFF2-40B4-BE49-F238E27FC236}">
                <a16:creationId xmlns:a16="http://schemas.microsoft.com/office/drawing/2014/main" id="{1B1DD946-4BC8-A6DA-ADF5-6261948C1B5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Rome, 2024</a:t>
            </a:r>
          </a:p>
        </p:txBody>
      </p:sp>
      <p:sp>
        <p:nvSpPr>
          <p:cNvPr id="4" name="Rectangle 19">
            <a:extLst>
              <a:ext uri="{FF2B5EF4-FFF2-40B4-BE49-F238E27FC236}">
                <a16:creationId xmlns:a16="http://schemas.microsoft.com/office/drawing/2014/main" id="{DF47B587-B9A7-D7F1-A7E3-9CEBDD259A4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BB81D81-AE47-C746-BDB7-1BDDE46C163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2443531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7">
            <a:extLst>
              <a:ext uri="{FF2B5EF4-FFF2-40B4-BE49-F238E27FC236}">
                <a16:creationId xmlns:a16="http://schemas.microsoft.com/office/drawing/2014/main" id="{370D5356-8F16-DD37-E026-EE3B53FDECB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8">
            <a:extLst>
              <a:ext uri="{FF2B5EF4-FFF2-40B4-BE49-F238E27FC236}">
                <a16:creationId xmlns:a16="http://schemas.microsoft.com/office/drawing/2014/main" id="{86BE430A-7DBF-6EF6-C3E1-B82285389CA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Rome, 2024</a:t>
            </a:r>
          </a:p>
        </p:txBody>
      </p:sp>
      <p:sp>
        <p:nvSpPr>
          <p:cNvPr id="7" name="Rectangle 19">
            <a:extLst>
              <a:ext uri="{FF2B5EF4-FFF2-40B4-BE49-F238E27FC236}">
                <a16:creationId xmlns:a16="http://schemas.microsoft.com/office/drawing/2014/main" id="{0E0D4E89-C108-69E6-88D0-FB449B2A554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EC3824A-2AF1-0D4B-93F3-55000446ED7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57460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D230C3A1-22FD-A61A-D318-30B98AAF2BA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986B3FD7-A2BF-9ABC-3901-26DB7ED1F02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Rome, 2024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DC1730A5-EB5A-A2B0-E28F-EF4F248CBE0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E293878-145F-6448-8FF6-5B688E4AD2C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7453395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7">
            <a:extLst>
              <a:ext uri="{FF2B5EF4-FFF2-40B4-BE49-F238E27FC236}">
                <a16:creationId xmlns:a16="http://schemas.microsoft.com/office/drawing/2014/main" id="{0ABB20F1-11A0-9F50-B6AD-1BDBFA31D44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8">
            <a:extLst>
              <a:ext uri="{FF2B5EF4-FFF2-40B4-BE49-F238E27FC236}">
                <a16:creationId xmlns:a16="http://schemas.microsoft.com/office/drawing/2014/main" id="{B7298040-D6CA-976D-8695-9E5EEF3BC24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Rome, 2024</a:t>
            </a:r>
          </a:p>
        </p:txBody>
      </p:sp>
      <p:sp>
        <p:nvSpPr>
          <p:cNvPr id="7" name="Rectangle 19">
            <a:extLst>
              <a:ext uri="{FF2B5EF4-FFF2-40B4-BE49-F238E27FC236}">
                <a16:creationId xmlns:a16="http://schemas.microsoft.com/office/drawing/2014/main" id="{C7D7CA74-E061-7E4C-30E1-C6455CEA49B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728B8E2-B644-5340-BC2E-08B9EFA42E0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3062563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7">
            <a:extLst>
              <a:ext uri="{FF2B5EF4-FFF2-40B4-BE49-F238E27FC236}">
                <a16:creationId xmlns:a16="http://schemas.microsoft.com/office/drawing/2014/main" id="{88A5A7CE-0435-667A-5556-E7AE97743FC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8">
            <a:extLst>
              <a:ext uri="{FF2B5EF4-FFF2-40B4-BE49-F238E27FC236}">
                <a16:creationId xmlns:a16="http://schemas.microsoft.com/office/drawing/2014/main" id="{8D1AA0D5-3EEA-B52E-5FE2-CE6FD405110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Rome, 2024</a:t>
            </a:r>
          </a:p>
        </p:txBody>
      </p:sp>
      <p:sp>
        <p:nvSpPr>
          <p:cNvPr id="6" name="Rectangle 19">
            <a:extLst>
              <a:ext uri="{FF2B5EF4-FFF2-40B4-BE49-F238E27FC236}">
                <a16:creationId xmlns:a16="http://schemas.microsoft.com/office/drawing/2014/main" id="{F4188A6E-7DCE-DF8A-F8A9-B409F148E33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744F4A-F141-3A4D-93B6-D2AFAF77364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4554563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24650" y="304800"/>
            <a:ext cx="1885950" cy="5791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304800"/>
            <a:ext cx="5505450" cy="5791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7">
            <a:extLst>
              <a:ext uri="{FF2B5EF4-FFF2-40B4-BE49-F238E27FC236}">
                <a16:creationId xmlns:a16="http://schemas.microsoft.com/office/drawing/2014/main" id="{6C04B228-57A4-DE58-3312-C0CDAAAB49F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8">
            <a:extLst>
              <a:ext uri="{FF2B5EF4-FFF2-40B4-BE49-F238E27FC236}">
                <a16:creationId xmlns:a16="http://schemas.microsoft.com/office/drawing/2014/main" id="{01660BA3-B153-15F9-E4F7-F501864EFBC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Rome, 2024</a:t>
            </a:r>
          </a:p>
        </p:txBody>
      </p:sp>
      <p:sp>
        <p:nvSpPr>
          <p:cNvPr id="6" name="Rectangle 19">
            <a:extLst>
              <a:ext uri="{FF2B5EF4-FFF2-40B4-BE49-F238E27FC236}">
                <a16:creationId xmlns:a16="http://schemas.microsoft.com/office/drawing/2014/main" id="{96E5D60B-0A61-404F-5FEC-3682FCC1942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DE1ECDF-9486-C547-B316-84A619E9A72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9932188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304800"/>
            <a:ext cx="7543800" cy="14319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066800" y="1981200"/>
            <a:ext cx="36957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14900" y="1981200"/>
            <a:ext cx="36957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7">
            <a:extLst>
              <a:ext uri="{FF2B5EF4-FFF2-40B4-BE49-F238E27FC236}">
                <a16:creationId xmlns:a16="http://schemas.microsoft.com/office/drawing/2014/main" id="{3F739C4D-8938-48AD-1FA7-B7DC9FAD801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8">
            <a:extLst>
              <a:ext uri="{FF2B5EF4-FFF2-40B4-BE49-F238E27FC236}">
                <a16:creationId xmlns:a16="http://schemas.microsoft.com/office/drawing/2014/main" id="{A8B3BC70-1E71-EAF3-7DA3-2244399EDB3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Rome, 2024</a:t>
            </a:r>
          </a:p>
        </p:txBody>
      </p:sp>
      <p:sp>
        <p:nvSpPr>
          <p:cNvPr id="7" name="Rectangle 19">
            <a:extLst>
              <a:ext uri="{FF2B5EF4-FFF2-40B4-BE49-F238E27FC236}">
                <a16:creationId xmlns:a16="http://schemas.microsoft.com/office/drawing/2014/main" id="{1001DE59-0B33-E37C-9D5F-27B80247525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26AA2EE-5C16-C34E-ACE4-F3E3CE386F2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486667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64DD78A6-5381-CBFA-DAEE-2C3B15764A2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147B65FA-8E31-3166-B090-E44BF66B9E0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Rome, 2024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7FD29168-0E59-1FA6-65B1-3A51203B0F7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F5AA83C-0602-364B-A962-E6491C83312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528810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E4B9306-4E63-B462-8171-9F36D9633D6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B59FFF2-E544-481E-DD20-68A5F588CE0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Rome, 2024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25767A0-3970-9DF2-347B-A910A9CFAF0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4A9D7-28AE-6D48-9A1A-EC6FF758083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061910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FC4AFE22-FCE4-6ADC-EA53-CB5DB083A36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FE862328-97A7-99C2-ADF0-89373CAF060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Rome, 2024</a:t>
            </a: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35E49EBD-0726-B2D1-96F1-17048C5BC12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3347C82-2FD7-C74A-BC14-3E46CE9E12E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143197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BF71A2EB-E674-DC6D-4006-22B4CD33002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980148BB-8CCF-3D57-1B13-322FDFA35D2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Rome, 2024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2CBA5D33-8431-D012-45E8-7124ECE1A5B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8281A03-28F4-B44B-BFBF-ADE4F8A1C40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801464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7227F1B0-7B01-0323-9FDD-9702AA9C0BB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8CB12651-6EAA-5E7D-A80C-CD8E49FE330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Rome, 2024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29FAC1F2-EE2B-4191-FC4B-B44EA5EF61A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D6E4683-0B45-8244-88A3-3ADEB78B33E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822039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3EEB97F-9977-AB4A-8B8F-D62F76D8CAE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CD09199-6CC9-89D5-40F5-0C74C631525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Rome, 2024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F1AAD71-AFBC-9E5E-B8CD-B909AE0C3C5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8BA75D-6BCA-2F4A-B1C8-0120D37E534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153494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A15D51A-4919-C10A-392A-1E9D15529D4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AAB18CA-0CEA-DB90-8B98-D76A9914386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Rome, 2024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0E5DAD0-B99E-249E-B562-581312D9CB8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7C3FCF4-0CB3-534C-BEB7-F1187178D61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537259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>
            <a:extLst>
              <a:ext uri="{FF2B5EF4-FFF2-40B4-BE49-F238E27FC236}">
                <a16:creationId xmlns:a16="http://schemas.microsoft.com/office/drawing/2014/main" id="{5E9EBA5C-4DB4-9069-3452-BCAEB01E6D5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8195" name="Rectangle 3">
            <a:extLst>
              <a:ext uri="{FF2B5EF4-FFF2-40B4-BE49-F238E27FC236}">
                <a16:creationId xmlns:a16="http://schemas.microsoft.com/office/drawing/2014/main" id="{08E32FC5-CD64-A044-D04F-CC60723432E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784388" name="Rectangle 4">
            <a:extLst>
              <a:ext uri="{FF2B5EF4-FFF2-40B4-BE49-F238E27FC236}">
                <a16:creationId xmlns:a16="http://schemas.microsoft.com/office/drawing/2014/main" id="{1016E39F-6DA5-CCF9-AFE2-B63C49AF0B75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ct val="0"/>
              </a:spcBef>
              <a:defRPr sz="14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84389" name="Rectangle 5">
            <a:extLst>
              <a:ext uri="{FF2B5EF4-FFF2-40B4-BE49-F238E27FC236}">
                <a16:creationId xmlns:a16="http://schemas.microsoft.com/office/drawing/2014/main" id="{911214AF-F146-42C8-EF48-797DC4000D7B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lnSpc>
                <a:spcPct val="100000"/>
              </a:lnSpc>
              <a:spcBef>
                <a:spcPct val="0"/>
              </a:spcBef>
              <a:defRPr sz="1400">
                <a:latin typeface="+mn-lt"/>
              </a:defRPr>
            </a:lvl1pPr>
          </a:lstStyle>
          <a:p>
            <a:pPr>
              <a:defRPr/>
            </a:pPr>
            <a:r>
              <a:rPr lang="en-US" dirty="0"/>
              <a:t>Rome, 2024</a:t>
            </a:r>
          </a:p>
        </p:txBody>
      </p:sp>
      <p:sp>
        <p:nvSpPr>
          <p:cNvPr id="784390" name="Rectangle 6">
            <a:extLst>
              <a:ext uri="{FF2B5EF4-FFF2-40B4-BE49-F238E27FC236}">
                <a16:creationId xmlns:a16="http://schemas.microsoft.com/office/drawing/2014/main" id="{61C288BC-9387-686E-CBB8-C756148DFEEB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defRPr sz="1400">
                <a:latin typeface="Arial" panose="020B0604020202020204" pitchFamily="34" charset="0"/>
              </a:defRPr>
            </a:lvl1pPr>
          </a:lstStyle>
          <a:p>
            <a:fld id="{C787EEBD-83DA-164C-97DF-4A2E74E9358F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</p:sldLayoutIdLst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18" name="Group 2">
            <a:extLst>
              <a:ext uri="{FF2B5EF4-FFF2-40B4-BE49-F238E27FC236}">
                <a16:creationId xmlns:a16="http://schemas.microsoft.com/office/drawing/2014/main" id="{9BC53F32-921B-51D4-C7DC-7205FF7CD02A}"/>
              </a:ext>
            </a:extLst>
          </p:cNvPr>
          <p:cNvGrpSpPr>
            <a:grpSpLocks/>
          </p:cNvGrpSpPr>
          <p:nvPr/>
        </p:nvGrpSpPr>
        <p:grpSpPr bwMode="auto">
          <a:xfrm>
            <a:off x="0" y="6350"/>
            <a:ext cx="9140825" cy="6851650"/>
            <a:chOff x="0" y="4"/>
            <a:chExt cx="5758" cy="4316"/>
          </a:xfrm>
        </p:grpSpPr>
        <p:sp>
          <p:nvSpPr>
            <p:cNvPr id="796675" name="Freeform 3">
              <a:extLst>
                <a:ext uri="{FF2B5EF4-FFF2-40B4-BE49-F238E27FC236}">
                  <a16:creationId xmlns:a16="http://schemas.microsoft.com/office/drawing/2014/main" id="{F73FD7B0-8965-D853-EA05-C8BF8913FBEC}"/>
                </a:ext>
              </a:extLst>
            </p:cNvPr>
            <p:cNvSpPr>
              <a:spLocks/>
            </p:cNvSpPr>
            <p:nvPr/>
          </p:nvSpPr>
          <p:spPr bwMode="hidden">
            <a:xfrm>
              <a:off x="558" y="1161"/>
              <a:ext cx="5200" cy="3159"/>
            </a:xfrm>
            <a:custGeom>
              <a:avLst/>
              <a:gdLst/>
              <a:ahLst/>
              <a:cxnLst>
                <a:cxn ang="0">
                  <a:pos x="0" y="3159"/>
                </a:cxn>
                <a:cxn ang="0">
                  <a:pos x="5184" y="3159"/>
                </a:cxn>
                <a:cxn ang="0">
                  <a:pos x="5184" y="0"/>
                </a:cxn>
                <a:cxn ang="0">
                  <a:pos x="0" y="0"/>
                </a:cxn>
                <a:cxn ang="0">
                  <a:pos x="0" y="3159"/>
                </a:cxn>
                <a:cxn ang="0">
                  <a:pos x="0" y="3159"/>
                </a:cxn>
              </a:cxnLst>
              <a:rect l="0" t="0" r="r" b="b"/>
              <a:pathLst>
                <a:path w="5184" h="3159">
                  <a:moveTo>
                    <a:pt x="0" y="3159"/>
                  </a:moveTo>
                  <a:lnTo>
                    <a:pt x="5184" y="3159"/>
                  </a:lnTo>
                  <a:lnTo>
                    <a:pt x="5184" y="0"/>
                  </a:lnTo>
                  <a:lnTo>
                    <a:pt x="0" y="0"/>
                  </a:lnTo>
                  <a:lnTo>
                    <a:pt x="0" y="3159"/>
                  </a:lnTo>
                  <a:lnTo>
                    <a:pt x="0" y="3159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chemeClr val="bg2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796676" name="Freeform 4">
              <a:extLst>
                <a:ext uri="{FF2B5EF4-FFF2-40B4-BE49-F238E27FC236}">
                  <a16:creationId xmlns:a16="http://schemas.microsoft.com/office/drawing/2014/main" id="{476B7C5E-1F4C-643C-1F3C-7FA0F0734475}"/>
                </a:ext>
              </a:extLst>
            </p:cNvPr>
            <p:cNvSpPr>
              <a:spLocks/>
            </p:cNvSpPr>
            <p:nvPr/>
          </p:nvSpPr>
          <p:spPr bwMode="hidden">
            <a:xfrm>
              <a:off x="0" y="1161"/>
              <a:ext cx="558" cy="315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3159"/>
                </a:cxn>
                <a:cxn ang="0">
                  <a:pos x="556" y="3159"/>
                </a:cxn>
                <a:cxn ang="0">
                  <a:pos x="556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556" h="3159">
                  <a:moveTo>
                    <a:pt x="0" y="0"/>
                  </a:moveTo>
                  <a:lnTo>
                    <a:pt x="0" y="3159"/>
                  </a:lnTo>
                  <a:lnTo>
                    <a:pt x="556" y="3159"/>
                  </a:lnTo>
                  <a:lnTo>
                    <a:pt x="55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chemeClr val="bg2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grpSp>
          <p:nvGrpSpPr>
            <p:cNvPr id="9226" name="Group 5">
              <a:extLst>
                <a:ext uri="{FF2B5EF4-FFF2-40B4-BE49-F238E27FC236}">
                  <a16:creationId xmlns:a16="http://schemas.microsoft.com/office/drawing/2014/main" id="{4F092529-3771-ECE0-4242-FFC049D3D888}"/>
                </a:ext>
              </a:extLst>
            </p:cNvPr>
            <p:cNvGrpSpPr>
              <a:grpSpLocks/>
            </p:cNvGrpSpPr>
            <p:nvPr userDrawn="1"/>
          </p:nvGrpSpPr>
          <p:grpSpPr bwMode="auto">
            <a:xfrm>
              <a:off x="0" y="4"/>
              <a:ext cx="5758" cy="4316"/>
              <a:chOff x="0" y="4"/>
              <a:chExt cx="5758" cy="4316"/>
            </a:xfrm>
          </p:grpSpPr>
          <p:sp>
            <p:nvSpPr>
              <p:cNvPr id="796678" name="Freeform 6">
                <a:extLst>
                  <a:ext uri="{FF2B5EF4-FFF2-40B4-BE49-F238E27FC236}">
                    <a16:creationId xmlns:a16="http://schemas.microsoft.com/office/drawing/2014/main" id="{6333DDFA-3ABB-D99A-2D3E-9C0F5071C8BF}"/>
                  </a:ext>
                </a:extLst>
              </p:cNvPr>
              <p:cNvSpPr>
                <a:spLocks/>
              </p:cNvSpPr>
              <p:nvPr/>
            </p:nvSpPr>
            <p:spPr bwMode="ltGray">
              <a:xfrm>
                <a:off x="552" y="4"/>
                <a:ext cx="12" cy="695"/>
              </a:xfrm>
              <a:custGeom>
                <a:avLst/>
                <a:gdLst/>
                <a:ahLst/>
                <a:cxnLst>
                  <a:cxn ang="0">
                    <a:pos x="12" y="0"/>
                  </a:cxn>
                  <a:cxn ang="0">
                    <a:pos x="0" y="0"/>
                  </a:cxn>
                  <a:cxn ang="0">
                    <a:pos x="0" y="695"/>
                  </a:cxn>
                  <a:cxn ang="0">
                    <a:pos x="12" y="695"/>
                  </a:cxn>
                  <a:cxn ang="0">
                    <a:pos x="12" y="0"/>
                  </a:cxn>
                  <a:cxn ang="0">
                    <a:pos x="12" y="0"/>
                  </a:cxn>
                </a:cxnLst>
                <a:rect l="0" t="0" r="r" b="b"/>
                <a:pathLst>
                  <a:path w="12" h="695">
                    <a:moveTo>
                      <a:pt x="12" y="0"/>
                    </a:moveTo>
                    <a:lnTo>
                      <a:pt x="0" y="0"/>
                    </a:lnTo>
                    <a:lnTo>
                      <a:pt x="0" y="695"/>
                    </a:lnTo>
                    <a:lnTo>
                      <a:pt x="12" y="695"/>
                    </a:lnTo>
                    <a:lnTo>
                      <a:pt x="12" y="0"/>
                    </a:lnTo>
                    <a:lnTo>
                      <a:pt x="12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2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796679" name="Freeform 7">
                <a:extLst>
                  <a:ext uri="{FF2B5EF4-FFF2-40B4-BE49-F238E27FC236}">
                    <a16:creationId xmlns:a16="http://schemas.microsoft.com/office/drawing/2014/main" id="{4CB965C3-6679-98BC-17CE-E288A449E467}"/>
                  </a:ext>
                </a:extLst>
              </p:cNvPr>
              <p:cNvSpPr>
                <a:spLocks/>
              </p:cNvSpPr>
              <p:nvPr/>
            </p:nvSpPr>
            <p:spPr bwMode="ltGray">
              <a:xfrm>
                <a:off x="552" y="1623"/>
                <a:ext cx="12" cy="2697"/>
              </a:xfrm>
              <a:custGeom>
                <a:avLst/>
                <a:gdLst/>
                <a:ahLst/>
                <a:cxnLst>
                  <a:cxn ang="0">
                    <a:pos x="0" y="2697"/>
                  </a:cxn>
                  <a:cxn ang="0">
                    <a:pos x="12" y="2697"/>
                  </a:cxn>
                  <a:cxn ang="0">
                    <a:pos x="12" y="0"/>
                  </a:cxn>
                  <a:cxn ang="0">
                    <a:pos x="0" y="0"/>
                  </a:cxn>
                  <a:cxn ang="0">
                    <a:pos x="0" y="2697"/>
                  </a:cxn>
                  <a:cxn ang="0">
                    <a:pos x="0" y="2697"/>
                  </a:cxn>
                </a:cxnLst>
                <a:rect l="0" t="0" r="r" b="b"/>
                <a:pathLst>
                  <a:path w="12" h="2697">
                    <a:moveTo>
                      <a:pt x="0" y="2697"/>
                    </a:moveTo>
                    <a:lnTo>
                      <a:pt x="12" y="2697"/>
                    </a:lnTo>
                    <a:lnTo>
                      <a:pt x="12" y="0"/>
                    </a:lnTo>
                    <a:lnTo>
                      <a:pt x="0" y="0"/>
                    </a:lnTo>
                    <a:lnTo>
                      <a:pt x="0" y="2697"/>
                    </a:lnTo>
                    <a:lnTo>
                      <a:pt x="0" y="2697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2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796680" name="Freeform 8">
                <a:extLst>
                  <a:ext uri="{FF2B5EF4-FFF2-40B4-BE49-F238E27FC236}">
                    <a16:creationId xmlns:a16="http://schemas.microsoft.com/office/drawing/2014/main" id="{C67F4769-F1AF-EBDF-DE18-1D9951435860}"/>
                  </a:ext>
                </a:extLst>
              </p:cNvPr>
              <p:cNvSpPr>
                <a:spLocks/>
              </p:cNvSpPr>
              <p:nvPr/>
            </p:nvSpPr>
            <p:spPr bwMode="ltGray">
              <a:xfrm>
                <a:off x="1019" y="1155"/>
                <a:ext cx="4739" cy="12"/>
              </a:xfrm>
              <a:custGeom>
                <a:avLst/>
                <a:gdLst/>
                <a:ahLst/>
                <a:cxnLst>
                  <a:cxn ang="0">
                    <a:pos x="4724" y="0"/>
                  </a:cxn>
                  <a:cxn ang="0">
                    <a:pos x="0" y="0"/>
                  </a:cxn>
                  <a:cxn ang="0">
                    <a:pos x="0" y="12"/>
                  </a:cxn>
                  <a:cxn ang="0">
                    <a:pos x="4724" y="12"/>
                  </a:cxn>
                  <a:cxn ang="0">
                    <a:pos x="4724" y="0"/>
                  </a:cxn>
                  <a:cxn ang="0">
                    <a:pos x="4724" y="0"/>
                  </a:cxn>
                </a:cxnLst>
                <a:rect l="0" t="0" r="r" b="b"/>
                <a:pathLst>
                  <a:path w="4724" h="12">
                    <a:moveTo>
                      <a:pt x="4724" y="0"/>
                    </a:moveTo>
                    <a:lnTo>
                      <a:pt x="0" y="0"/>
                    </a:lnTo>
                    <a:lnTo>
                      <a:pt x="0" y="12"/>
                    </a:lnTo>
                    <a:lnTo>
                      <a:pt x="4724" y="12"/>
                    </a:lnTo>
                    <a:lnTo>
                      <a:pt x="4724" y="0"/>
                    </a:lnTo>
                    <a:lnTo>
                      <a:pt x="4724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2"/>
                  </a:gs>
                  <a:gs pos="100000">
                    <a:schemeClr val="bg1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796681" name="Freeform 9">
                <a:extLst>
                  <a:ext uri="{FF2B5EF4-FFF2-40B4-BE49-F238E27FC236}">
                    <a16:creationId xmlns:a16="http://schemas.microsoft.com/office/drawing/2014/main" id="{3D66344D-6E1D-5C86-DB87-06717D1F4EBE}"/>
                  </a:ext>
                </a:extLst>
              </p:cNvPr>
              <p:cNvSpPr>
                <a:spLocks/>
              </p:cNvSpPr>
              <p:nvPr/>
            </p:nvSpPr>
            <p:spPr bwMode="ltGray">
              <a:xfrm>
                <a:off x="552" y="1371"/>
                <a:ext cx="12" cy="252"/>
              </a:xfrm>
              <a:custGeom>
                <a:avLst/>
                <a:gdLst/>
                <a:ahLst/>
                <a:cxnLst>
                  <a:cxn ang="0">
                    <a:pos x="0" y="252"/>
                  </a:cxn>
                  <a:cxn ang="0">
                    <a:pos x="12" y="252"/>
                  </a:cxn>
                  <a:cxn ang="0">
                    <a:pos x="12" y="0"/>
                  </a:cxn>
                  <a:cxn ang="0">
                    <a:pos x="0" y="0"/>
                  </a:cxn>
                  <a:cxn ang="0">
                    <a:pos x="0" y="252"/>
                  </a:cxn>
                  <a:cxn ang="0">
                    <a:pos x="0" y="252"/>
                  </a:cxn>
                </a:cxnLst>
                <a:rect l="0" t="0" r="r" b="b"/>
                <a:pathLst>
                  <a:path w="12" h="252">
                    <a:moveTo>
                      <a:pt x="0" y="252"/>
                    </a:moveTo>
                    <a:lnTo>
                      <a:pt x="12" y="252"/>
                    </a:lnTo>
                    <a:lnTo>
                      <a:pt x="12" y="0"/>
                    </a:lnTo>
                    <a:lnTo>
                      <a:pt x="0" y="0"/>
                    </a:lnTo>
                    <a:lnTo>
                      <a:pt x="0" y="252"/>
                    </a:lnTo>
                    <a:lnTo>
                      <a:pt x="0" y="252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2"/>
                  </a:gs>
                  <a:gs pos="100000">
                    <a:schemeClr val="bg2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796682" name="Freeform 10">
                <a:extLst>
                  <a:ext uri="{FF2B5EF4-FFF2-40B4-BE49-F238E27FC236}">
                    <a16:creationId xmlns:a16="http://schemas.microsoft.com/office/drawing/2014/main" id="{43707C33-A8D2-8FA1-AE51-2344DF08D286}"/>
                  </a:ext>
                </a:extLst>
              </p:cNvPr>
              <p:cNvSpPr>
                <a:spLocks/>
              </p:cNvSpPr>
              <p:nvPr/>
            </p:nvSpPr>
            <p:spPr bwMode="ltGray">
              <a:xfrm>
                <a:off x="552" y="699"/>
                <a:ext cx="12" cy="252"/>
              </a:xfrm>
              <a:custGeom>
                <a:avLst/>
                <a:gdLst/>
                <a:ahLst/>
                <a:cxnLst>
                  <a:cxn ang="0">
                    <a:pos x="12" y="0"/>
                  </a:cxn>
                  <a:cxn ang="0">
                    <a:pos x="0" y="0"/>
                  </a:cxn>
                  <a:cxn ang="0">
                    <a:pos x="0" y="252"/>
                  </a:cxn>
                  <a:cxn ang="0">
                    <a:pos x="12" y="252"/>
                  </a:cxn>
                  <a:cxn ang="0">
                    <a:pos x="12" y="0"/>
                  </a:cxn>
                  <a:cxn ang="0">
                    <a:pos x="12" y="0"/>
                  </a:cxn>
                </a:cxnLst>
                <a:rect l="0" t="0" r="r" b="b"/>
                <a:pathLst>
                  <a:path w="12" h="252">
                    <a:moveTo>
                      <a:pt x="12" y="0"/>
                    </a:moveTo>
                    <a:lnTo>
                      <a:pt x="0" y="0"/>
                    </a:lnTo>
                    <a:lnTo>
                      <a:pt x="0" y="252"/>
                    </a:lnTo>
                    <a:lnTo>
                      <a:pt x="12" y="252"/>
                    </a:lnTo>
                    <a:lnTo>
                      <a:pt x="12" y="0"/>
                    </a:lnTo>
                    <a:lnTo>
                      <a:pt x="12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2"/>
                  </a:gs>
                  <a:gs pos="100000">
                    <a:schemeClr val="accent2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796683" name="Freeform 11">
                <a:extLst>
                  <a:ext uri="{FF2B5EF4-FFF2-40B4-BE49-F238E27FC236}">
                    <a16:creationId xmlns:a16="http://schemas.microsoft.com/office/drawing/2014/main" id="{83DAE147-E4E6-C0FE-86F0-C67C672ED6D6}"/>
                  </a:ext>
                </a:extLst>
              </p:cNvPr>
              <p:cNvSpPr>
                <a:spLocks/>
              </p:cNvSpPr>
              <p:nvPr/>
            </p:nvSpPr>
            <p:spPr bwMode="ltGray">
              <a:xfrm>
                <a:off x="552" y="951"/>
                <a:ext cx="12" cy="42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420"/>
                  </a:cxn>
                  <a:cxn ang="0">
                    <a:pos x="12" y="420"/>
                  </a:cxn>
                  <a:cxn ang="0">
                    <a:pos x="12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w="12" h="420">
                    <a:moveTo>
                      <a:pt x="0" y="0"/>
                    </a:moveTo>
                    <a:lnTo>
                      <a:pt x="0" y="420"/>
                    </a:lnTo>
                    <a:lnTo>
                      <a:pt x="12" y="420"/>
                    </a:lnTo>
                    <a:lnTo>
                      <a:pt x="12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2"/>
                  </a:gs>
                  <a:gs pos="50000">
                    <a:schemeClr val="hlink"/>
                  </a:gs>
                  <a:gs pos="100000">
                    <a:schemeClr val="accent2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796684" name="Freeform 12">
                <a:extLst>
                  <a:ext uri="{FF2B5EF4-FFF2-40B4-BE49-F238E27FC236}">
                    <a16:creationId xmlns:a16="http://schemas.microsoft.com/office/drawing/2014/main" id="{8FE3274E-064B-7498-DF8F-45376C5BBAD8}"/>
                  </a:ext>
                </a:extLst>
              </p:cNvPr>
              <p:cNvSpPr>
                <a:spLocks/>
              </p:cNvSpPr>
              <p:nvPr/>
            </p:nvSpPr>
            <p:spPr bwMode="ltGray">
              <a:xfrm>
                <a:off x="0" y="1155"/>
                <a:ext cx="351" cy="12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2"/>
                  </a:cxn>
                  <a:cxn ang="0">
                    <a:pos x="251" y="12"/>
                  </a:cxn>
                  <a:cxn ang="0">
                    <a:pos x="251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w="251" h="12">
                    <a:moveTo>
                      <a:pt x="0" y="0"/>
                    </a:moveTo>
                    <a:lnTo>
                      <a:pt x="0" y="12"/>
                    </a:lnTo>
                    <a:lnTo>
                      <a:pt x="251" y="12"/>
                    </a:lnTo>
                    <a:lnTo>
                      <a:pt x="251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2"/>
                  </a:gs>
                  <a:gs pos="100000">
                    <a:schemeClr val="accent2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796685" name="Freeform 13">
                <a:extLst>
                  <a:ext uri="{FF2B5EF4-FFF2-40B4-BE49-F238E27FC236}">
                    <a16:creationId xmlns:a16="http://schemas.microsoft.com/office/drawing/2014/main" id="{52D8B1C7-CF5C-2C8C-ADFD-3202A3DB52E1}"/>
                  </a:ext>
                </a:extLst>
              </p:cNvPr>
              <p:cNvSpPr>
                <a:spLocks/>
              </p:cNvSpPr>
              <p:nvPr/>
            </p:nvSpPr>
            <p:spPr bwMode="ltGray">
              <a:xfrm>
                <a:off x="767" y="1155"/>
                <a:ext cx="252" cy="12"/>
              </a:xfrm>
              <a:custGeom>
                <a:avLst/>
                <a:gdLst/>
                <a:ahLst/>
                <a:cxnLst>
                  <a:cxn ang="0">
                    <a:pos x="251" y="0"/>
                  </a:cxn>
                  <a:cxn ang="0">
                    <a:pos x="0" y="0"/>
                  </a:cxn>
                  <a:cxn ang="0">
                    <a:pos x="0" y="12"/>
                  </a:cxn>
                  <a:cxn ang="0">
                    <a:pos x="251" y="12"/>
                  </a:cxn>
                  <a:cxn ang="0">
                    <a:pos x="251" y="0"/>
                  </a:cxn>
                  <a:cxn ang="0">
                    <a:pos x="251" y="0"/>
                  </a:cxn>
                </a:cxnLst>
                <a:rect l="0" t="0" r="r" b="b"/>
                <a:pathLst>
                  <a:path w="251" h="12">
                    <a:moveTo>
                      <a:pt x="251" y="0"/>
                    </a:moveTo>
                    <a:lnTo>
                      <a:pt x="0" y="0"/>
                    </a:lnTo>
                    <a:lnTo>
                      <a:pt x="0" y="12"/>
                    </a:lnTo>
                    <a:lnTo>
                      <a:pt x="251" y="12"/>
                    </a:lnTo>
                    <a:lnTo>
                      <a:pt x="251" y="0"/>
                    </a:lnTo>
                    <a:lnTo>
                      <a:pt x="251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796686" name="Freeform 14">
                <a:extLst>
                  <a:ext uri="{FF2B5EF4-FFF2-40B4-BE49-F238E27FC236}">
                    <a16:creationId xmlns:a16="http://schemas.microsoft.com/office/drawing/2014/main" id="{3B4B0217-3D0B-5EBA-DEB3-61F18444876E}"/>
                  </a:ext>
                </a:extLst>
              </p:cNvPr>
              <p:cNvSpPr>
                <a:spLocks/>
              </p:cNvSpPr>
              <p:nvPr/>
            </p:nvSpPr>
            <p:spPr bwMode="ltGray">
              <a:xfrm>
                <a:off x="348" y="1155"/>
                <a:ext cx="419" cy="12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2"/>
                  </a:cxn>
                  <a:cxn ang="0">
                    <a:pos x="418" y="12"/>
                  </a:cxn>
                  <a:cxn ang="0">
                    <a:pos x="418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w="418" h="12">
                    <a:moveTo>
                      <a:pt x="0" y="0"/>
                    </a:moveTo>
                    <a:lnTo>
                      <a:pt x="0" y="12"/>
                    </a:lnTo>
                    <a:lnTo>
                      <a:pt x="418" y="12"/>
                    </a:lnTo>
                    <a:lnTo>
                      <a:pt x="418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2"/>
                  </a:gs>
                  <a:gs pos="50000">
                    <a:schemeClr val="hlink"/>
                  </a:gs>
                  <a:gs pos="100000">
                    <a:schemeClr val="accent2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</p:grpSp>
      </p:grpSp>
      <p:sp>
        <p:nvSpPr>
          <p:cNvPr id="796687" name="Rectangle 15">
            <a:extLst>
              <a:ext uri="{FF2B5EF4-FFF2-40B4-BE49-F238E27FC236}">
                <a16:creationId xmlns:a16="http://schemas.microsoft.com/office/drawing/2014/main" id="{831E27BC-B521-4E93-F428-9DCFFAEFA12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066800" y="304800"/>
            <a:ext cx="7543800" cy="1431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796688" name="Rectangle 16">
            <a:extLst>
              <a:ext uri="{FF2B5EF4-FFF2-40B4-BE49-F238E27FC236}">
                <a16:creationId xmlns:a16="http://schemas.microsoft.com/office/drawing/2014/main" id="{11377511-3688-4D1E-E791-0C5C1FE3345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066800" y="1981200"/>
            <a:ext cx="75438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96689" name="Rectangle 17">
            <a:extLst>
              <a:ext uri="{FF2B5EF4-FFF2-40B4-BE49-F238E27FC236}">
                <a16:creationId xmlns:a16="http://schemas.microsoft.com/office/drawing/2014/main" id="{255776D7-5B2E-FEA2-38B9-53C87B0821EB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066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ct val="0"/>
              </a:spcBef>
              <a:defRPr sz="1000"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96690" name="Rectangle 18">
            <a:extLst>
              <a:ext uri="{FF2B5EF4-FFF2-40B4-BE49-F238E27FC236}">
                <a16:creationId xmlns:a16="http://schemas.microsoft.com/office/drawing/2014/main" id="{FA806D56-6F51-A2AE-030C-690EF2865E59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4290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lnSpc>
                <a:spcPct val="100000"/>
              </a:lnSpc>
              <a:spcBef>
                <a:spcPct val="0"/>
              </a:spcBef>
              <a:defRPr sz="1000"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r>
              <a:rPr lang="en-US" dirty="0"/>
              <a:t>Rome, 2024</a:t>
            </a:r>
          </a:p>
        </p:txBody>
      </p:sp>
      <p:sp>
        <p:nvSpPr>
          <p:cNvPr id="796691" name="Rectangle 19">
            <a:extLst>
              <a:ext uri="{FF2B5EF4-FFF2-40B4-BE49-F238E27FC236}">
                <a16:creationId xmlns:a16="http://schemas.microsoft.com/office/drawing/2014/main" id="{5AFDB038-2D68-3829-7728-65A39512F4E4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056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defRPr sz="1000"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1pPr>
          </a:lstStyle>
          <a:p>
            <a:fld id="{8DE643E1-BE0F-1140-9CF0-D4909DB1C9A7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725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</p:sldLayoutIdLst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70000"/>
        <a:buFont typeface="Wingdings" pitchFamily="2" charset="2"/>
        <a:buChar char="n"/>
        <a:defRPr sz="3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–"/>
        <a:defRPr sz="28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70000"/>
        <a:buFont typeface="Wingdings" pitchFamily="2" charset="2"/>
        <a:buChar char="n"/>
        <a:defRPr sz="24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–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70000"/>
        <a:buFont typeface="Wingdings" pitchFamily="2" charset="2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70000"/>
        <a:buFont typeface="Wingdings" pitchFamily="2" charset="2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70000"/>
        <a:buFont typeface="Wingdings" pitchFamily="2" charset="2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70000"/>
        <a:buFont typeface="Wingdings" pitchFamily="2" charset="2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70000"/>
        <a:buFont typeface="Wingdings" pitchFamily="2" charset="2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dpc10ster.github.io/ai-froc-research/" TargetMode="Externa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s://dpc10ster.github.io/RJafrocRocBook/binary-task-model.html#binary-task-model-normal-distribution" TargetMode="Externa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posit.co/downloads/" TargetMode="External"/><Relationship Id="rId2" Type="http://schemas.openxmlformats.org/officeDocument/2006/relationships/hyperlink" Target="https://cran.r-project.org/" TargetMode="Externa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dpc10ster.github.io/RJafrocQuickStart/quick-start-roc.html#quick-start-roc-read" TargetMode="External"/><Relationship Id="rId2" Type="http://schemas.openxmlformats.org/officeDocument/2006/relationships/hyperlink" Target="https://dpc10ster.github.io/RJafrocQuickStart/quick-start-roc.html#quick-start-roc-excel" TargetMode="Externa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dpc10ster.github.io/RJafrocQuickStart/quick-start-or-text.html#quick-start-or-text-analyze-dataset" TargetMode="Externa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dpc10ster.github.io/ai-froc-research/" TargetMode="External"/><Relationship Id="rId2" Type="http://schemas.openxmlformats.org/officeDocument/2006/relationships/hyperlink" Target="https://github.com/dpc10ster" TargetMode="External"/><Relationship Id="rId1" Type="http://schemas.openxmlformats.org/officeDocument/2006/relationships/slideLayout" Target="../slideLayouts/slideLayout13.xml"/><Relationship Id="rId5" Type="http://schemas.openxmlformats.org/officeDocument/2006/relationships/hyperlink" Target="https://dpc10ster.github.io/RJafrocRocBook/" TargetMode="External"/><Relationship Id="rId4" Type="http://schemas.openxmlformats.org/officeDocument/2006/relationships/hyperlink" Target="https://dpc10ster.github.io/RJafrocQuickStart/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787" name="Rectangle 3">
            <a:extLst>
              <a:ext uri="{FF2B5EF4-FFF2-40B4-BE49-F238E27FC236}">
                <a16:creationId xmlns:a16="http://schemas.microsoft.com/office/drawing/2014/main" id="{74A5817B-5AA6-CEB4-1F6F-37932F83A85F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2057400" y="3733801"/>
            <a:ext cx="5029200" cy="990600"/>
          </a:xfrm>
        </p:spPr>
        <p:txBody>
          <a:bodyPr/>
          <a:lstStyle/>
          <a:p>
            <a:pPr algn="ctr" eaLnBrk="1" hangingPunct="1">
              <a:defRPr/>
            </a:pPr>
            <a:r>
              <a:rPr lang="en-US" dirty="0"/>
              <a:t>Dev P. Chakraborty, Ph.D.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C4C766B-0AA5-1DA1-38BB-584D686A4435}"/>
              </a:ext>
            </a:extLst>
          </p:cNvPr>
          <p:cNvSpPr>
            <a:spLocks noGrp="1"/>
          </p:cNvSpPr>
          <p:nvPr>
            <p:ph type="ctrTitle" sz="quarter"/>
          </p:nvPr>
        </p:nvSpPr>
        <p:spPr>
          <a:xfrm>
            <a:off x="1219200" y="1143000"/>
            <a:ext cx="7086600" cy="1752600"/>
          </a:xfrm>
        </p:spPr>
        <p:txBody>
          <a:bodyPr/>
          <a:lstStyle/>
          <a:p>
            <a:pPr algn="ctr"/>
            <a:r>
              <a:rPr lang="en-US" sz="4400" b="0" kern="0" dirty="0"/>
              <a:t>Observer performance</a:t>
            </a:r>
            <a:br>
              <a:rPr lang="en-US" sz="4400" b="0" kern="0" dirty="0"/>
            </a:br>
            <a:br>
              <a:rPr lang="en-US" sz="4400" b="0" kern="0" dirty="0"/>
            </a:br>
            <a:r>
              <a:rPr lang="en-US" sz="2800" b="0" kern="0" dirty="0"/>
              <a:t>aka “ROC analysis”</a:t>
            </a:r>
            <a:br>
              <a:rPr lang="en-US" sz="2800" b="0" kern="0" dirty="0"/>
            </a:b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F8C3F-4E8A-B347-736C-10677316B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Meanings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9A2EA0-949B-7636-B42E-7C8AB300DD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981200"/>
            <a:ext cx="7543800" cy="3886200"/>
          </a:xfrm>
        </p:spPr>
        <p:txBody>
          <a:bodyPr/>
          <a:lstStyle/>
          <a:p>
            <a:r>
              <a:rPr lang="en-US" dirty="0"/>
              <a:t>Sensitivity: how good observer is at diagnosing diseased cases</a:t>
            </a:r>
          </a:p>
          <a:p>
            <a:r>
              <a:rPr lang="en-US" dirty="0"/>
              <a:t>Specificity: how good observer is at diagnosing non-diseased cases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9F11E7-4537-40BD-5E73-1EF07F9035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Rome, 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3A583B-5A88-31C8-1237-7131D65634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4EF0C-A440-B242-8D41-3666783A7A10}" type="slidenum">
              <a:rPr lang="en-US" altLang="en-US" smtClean="0"/>
              <a:pPr/>
              <a:t>10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8206739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76EBE9F3-8F29-105A-4CE5-58C11DAFAD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Rome, 2024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7B363151-9248-C9E3-6872-C43994D593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67FF8F66-BAF5-2942-8E71-E4E69BA1D3C0}" type="slidenum">
              <a:rPr lang="en-US" altLang="en-US" sz="1000">
                <a:latin typeface="Tahoma" panose="020B0604030504040204" pitchFamily="34" charset="0"/>
              </a:rPr>
              <a:pPr eaLnBrk="1" hangingPunct="1"/>
              <a:t>11</a:t>
            </a:fld>
            <a:endParaRPr lang="en-US" altLang="en-US" sz="1000">
              <a:latin typeface="Tahoma" panose="020B0604030504040204" pitchFamily="34" charset="0"/>
            </a:endParaRPr>
          </a:p>
        </p:txBody>
      </p:sp>
      <p:sp>
        <p:nvSpPr>
          <p:cNvPr id="988162" name="Rectangle 2">
            <a:extLst>
              <a:ext uri="{FF2B5EF4-FFF2-40B4-BE49-F238E27FC236}">
                <a16:creationId xmlns:a16="http://schemas.microsoft.com/office/drawing/2014/main" id="{D80B60A9-D9F7-10EF-A105-73F8A19583E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Estimating TPF, FPF</a:t>
            </a:r>
          </a:p>
        </p:txBody>
      </p:sp>
      <p:sp>
        <p:nvSpPr>
          <p:cNvPr id="988163" name="Rectangle 3">
            <a:extLst>
              <a:ext uri="{FF2B5EF4-FFF2-40B4-BE49-F238E27FC236}">
                <a16:creationId xmlns:a16="http://schemas.microsoft.com/office/drawing/2014/main" id="{9B89CBBF-032A-7CA3-D699-439BE0F54FF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73162" y="2057400"/>
            <a:ext cx="6797675" cy="36576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Clr>
                <a:schemeClr val="tx1"/>
              </a:buClr>
              <a:defRPr/>
            </a:pPr>
            <a:r>
              <a:rPr lang="en-US" sz="2800" dirty="0"/>
              <a:t>N(X) means number of X</a:t>
            </a:r>
          </a:p>
          <a:p>
            <a:pPr eaLnBrk="1" hangingPunct="1">
              <a:lnSpc>
                <a:spcPct val="90000"/>
              </a:lnSpc>
              <a:buClr>
                <a:schemeClr val="tx1"/>
              </a:buClr>
              <a:defRPr/>
            </a:pPr>
            <a:endParaRPr lang="en-US" sz="2800" dirty="0"/>
          </a:p>
          <a:p>
            <a:pPr eaLnBrk="1" hangingPunct="1">
              <a:lnSpc>
                <a:spcPct val="90000"/>
              </a:lnSpc>
              <a:buClr>
                <a:schemeClr val="tx1"/>
              </a:buClr>
              <a:defRPr/>
            </a:pPr>
            <a:r>
              <a:rPr lang="en-US" dirty="0"/>
              <a:t>TPF = N(D = 2) / N(T = 2)</a:t>
            </a:r>
          </a:p>
          <a:p>
            <a:pPr eaLnBrk="1" hangingPunct="1">
              <a:lnSpc>
                <a:spcPct val="90000"/>
              </a:lnSpc>
              <a:buClr>
                <a:schemeClr val="tx1"/>
              </a:buClr>
              <a:defRPr/>
            </a:pPr>
            <a:r>
              <a:rPr lang="en-US" dirty="0"/>
              <a:t>FPF =  N(D = 2) / N(T = 1)</a:t>
            </a:r>
          </a:p>
        </p:txBody>
      </p:sp>
      <p:pic>
        <p:nvPicPr>
          <p:cNvPr id="2" name="Content Placeholder 11">
            <a:extLst>
              <a:ext uri="{FF2B5EF4-FFF2-40B4-BE49-F238E27FC236}">
                <a16:creationId xmlns:a16="http://schemas.microsoft.com/office/drawing/2014/main" id="{6E3A7CE8-AA80-FBA5-778A-D7FD10407B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884581" y="4876800"/>
            <a:ext cx="7908237" cy="13090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E6BBD4-75D6-DD76-3B78-F4676DAF6B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threshold </a:t>
            </a:r>
            <a:r>
              <a:rPr lang="en-US" sz="4400" dirty="0">
                <a:latin typeface="Symbol" pitchFamily="18" charset="2"/>
              </a:rPr>
              <a:t>z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5A4DF0-7484-01BD-59EF-B81C6875B2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Confidence level in decision varies from case to case</a:t>
            </a:r>
          </a:p>
          <a:p>
            <a:r>
              <a:rPr lang="en-US" dirty="0"/>
              <a:t>An “easy” case appears so obviously non-diseased or diseased that observer has high confidence in decision</a:t>
            </a:r>
          </a:p>
          <a:p>
            <a:r>
              <a:rPr lang="en-US" dirty="0"/>
              <a:t>In “difficult” case observer’s confidence level is lower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62E47E-9047-7CB1-D357-CD7E5CD5C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Rome, 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F7A3A7-E974-BE0B-3286-BD3A50651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4EF0C-A440-B242-8D41-3666783A7A10}" type="slidenum">
              <a:rPr lang="en-US" altLang="en-US" smtClean="0"/>
              <a:pPr/>
              <a:t>12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935967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7AC091-15EB-E5D8-83E3-95B1C75ABD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 threshold </a:t>
            </a:r>
            <a:r>
              <a:rPr lang="en-US" sz="4400" dirty="0">
                <a:latin typeface="Symbol" pitchFamily="18" charset="2"/>
              </a:rPr>
              <a:t>z </a:t>
            </a:r>
            <a:r>
              <a:rPr lang="en-US" dirty="0"/>
              <a:t>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CBCF85-F8CF-2CB4-3665-C244121ADD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Observer adopts a fixed decision threshold </a:t>
            </a:r>
            <a:r>
              <a:rPr lang="en-US" sz="3200" dirty="0">
                <a:latin typeface="Symbol" pitchFamily="18" charset="2"/>
              </a:rPr>
              <a:t>z </a:t>
            </a:r>
            <a:r>
              <a:rPr lang="en-US" dirty="0"/>
              <a:t>for making decisions</a:t>
            </a:r>
          </a:p>
          <a:p>
            <a:r>
              <a:rPr lang="en-US" dirty="0"/>
              <a:t>If confidence level &gt; </a:t>
            </a:r>
            <a:r>
              <a:rPr lang="en-US" sz="3200" dirty="0">
                <a:latin typeface="Symbol" pitchFamily="18" charset="2"/>
              </a:rPr>
              <a:t>z</a:t>
            </a:r>
            <a:r>
              <a:rPr lang="en-US" dirty="0"/>
              <a:t>, observer reports case as diseased</a:t>
            </a:r>
          </a:p>
          <a:p>
            <a:r>
              <a:rPr lang="en-US" dirty="0"/>
              <a:t>Otherwise, case is reported as non-diseased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50E8BB-38A8-A7A4-8615-A79B315B06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Rome, 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9BB977-169D-A05A-5DAC-1664E9E6D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4EF0C-A440-B242-8D41-3666783A7A10}" type="slidenum">
              <a:rPr lang="en-US" altLang="en-US" smtClean="0"/>
              <a:pPr/>
              <a:t>13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014624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7AC091-15EB-E5D8-83E3-95B1C75ABD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 threshold </a:t>
            </a:r>
            <a:r>
              <a:rPr lang="en-US" sz="4400" dirty="0">
                <a:latin typeface="Symbol" pitchFamily="18" charset="2"/>
              </a:rPr>
              <a:t>z</a:t>
            </a:r>
            <a:r>
              <a:rPr lang="en-US" dirty="0"/>
              <a:t> 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CBCF85-F8CF-2CB4-3665-C244121ADD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2682876"/>
            <a:ext cx="7543800" cy="2438400"/>
          </a:xfrm>
        </p:spPr>
        <p:txBody>
          <a:bodyPr/>
          <a:lstStyle/>
          <a:p>
            <a:r>
              <a:rPr lang="en-US" dirty="0"/>
              <a:t>TPF and FPF can be varied by changing </a:t>
            </a:r>
            <a:r>
              <a:rPr lang="en-US" sz="3200" dirty="0">
                <a:latin typeface="Symbol" pitchFamily="18" charset="2"/>
              </a:rPr>
              <a:t>z</a:t>
            </a:r>
            <a:endParaRPr lang="en-US" dirty="0"/>
          </a:p>
          <a:p>
            <a:r>
              <a:rPr lang="en-US" dirty="0"/>
              <a:t>If </a:t>
            </a:r>
            <a:r>
              <a:rPr lang="en-US" sz="3200" dirty="0">
                <a:latin typeface="Symbol" pitchFamily="18" charset="2"/>
              </a:rPr>
              <a:t>z </a:t>
            </a:r>
            <a:r>
              <a:rPr lang="en-US" dirty="0"/>
              <a:t>is increased, both TPF and FPF decrease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50E8BB-38A8-A7A4-8615-A79B315B06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Rome, 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9BB977-169D-A05A-5DAC-1664E9E6D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4EF0C-A440-B242-8D41-3666783A7A10}" type="slidenum">
              <a:rPr lang="en-US" altLang="en-US" smtClean="0"/>
              <a:pPr/>
              <a:t>14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913100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93C3AF-9936-2569-EA1B-167474F2A7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ROC curve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CD2A5C-C2B3-83FC-5BBA-7C72E77963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3413125"/>
            <a:ext cx="7543800" cy="1431925"/>
          </a:xfrm>
        </p:spPr>
        <p:txBody>
          <a:bodyPr/>
          <a:lstStyle/>
          <a:p>
            <a:r>
              <a:rPr lang="en-US" dirty="0"/>
              <a:t>Vary decision threshold </a:t>
            </a:r>
            <a:r>
              <a:rPr lang="en-US" sz="3200" dirty="0">
                <a:latin typeface="Symbol" pitchFamily="18" charset="2"/>
              </a:rPr>
              <a:t>z</a:t>
            </a:r>
            <a:endParaRPr lang="en-US" dirty="0"/>
          </a:p>
          <a:p>
            <a:r>
              <a:rPr lang="en-US" dirty="0"/>
              <a:t>ROC curve = Plot of TPF vs. FPF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B1CBD3-0BB0-C342-F601-531AB04DFE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Rome, 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DF35A5-0448-3589-8E68-68A11A3D3A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4EF0C-A440-B242-8D41-3666783A7A10}" type="slidenum">
              <a:rPr lang="en-US" altLang="en-US" smtClean="0"/>
              <a:pPr/>
              <a:t>15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401254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5D4EB366-F609-A289-C4F0-8BFD69AE7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Rome, 2024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A196B4EC-41C7-5E6C-DA1A-CAEA00E77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2C500266-E918-3B47-B804-DB01C5EAB677}" type="slidenum">
              <a:rPr lang="en-US" altLang="en-US" sz="1000">
                <a:latin typeface="Tahoma" panose="020B0604030504040204" pitchFamily="34" charset="0"/>
              </a:rPr>
              <a:pPr eaLnBrk="1" hangingPunct="1"/>
              <a:t>16</a:t>
            </a:fld>
            <a:endParaRPr lang="en-US" altLang="en-US" sz="1000">
              <a:latin typeface="Tahoma" panose="020B0604030504040204" pitchFamily="34" charset="0"/>
            </a:endParaRPr>
          </a:p>
        </p:txBody>
      </p:sp>
      <p:sp>
        <p:nvSpPr>
          <p:cNvPr id="927746" name="Rectangle 2">
            <a:extLst>
              <a:ext uri="{FF2B5EF4-FFF2-40B4-BE49-F238E27FC236}">
                <a16:creationId xmlns:a16="http://schemas.microsoft.com/office/drawing/2014/main" id="{97974B04-5F46-E34E-4F16-37B96B36B09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304801"/>
            <a:ext cx="8229600" cy="9906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/>
              <a:t>Operating points on ROC</a:t>
            </a:r>
          </a:p>
        </p:txBody>
      </p:sp>
      <p:sp>
        <p:nvSpPr>
          <p:cNvPr id="927747" name="Rectangle 3">
            <a:extLst>
              <a:ext uri="{FF2B5EF4-FFF2-40B4-BE49-F238E27FC236}">
                <a16:creationId xmlns:a16="http://schemas.microsoft.com/office/drawing/2014/main" id="{AAA68A53-65F2-1036-A2A4-06EC897E68D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62000" y="1600200"/>
            <a:ext cx="7772400" cy="44958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defRPr/>
            </a:pPr>
            <a:r>
              <a:rPr lang="en-US" sz="2400" dirty="0"/>
              <a:t>Ratings method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sz="2400" dirty="0"/>
              <a:t>Observer rates (i.e., labels) each case according to confidence that it is diseased, e.g.: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sz="2000" dirty="0"/>
              <a:t>1 = very confident non-diseased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sz="2000" dirty="0"/>
              <a:t>2 = somewhat confident non-diseased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sz="2000" dirty="0"/>
              <a:t>3 = ambiguous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sz="2000" dirty="0"/>
              <a:t>4 = somewhat confident diseased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sz="2000" dirty="0"/>
              <a:t>5 = very confident diseased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sz="2400" dirty="0"/>
              <a:t>Ratings method is equivalent to observer simultaneously maintaining 4 ordered decision thresholds </a:t>
            </a:r>
            <a:r>
              <a:rPr lang="en-US" sz="2400" dirty="0">
                <a:latin typeface="Symbol" pitchFamily="18" charset="2"/>
              </a:rPr>
              <a:t>z</a:t>
            </a:r>
            <a:r>
              <a:rPr lang="en-US" sz="2400" baseline="-25000" dirty="0">
                <a:latin typeface="Symbol" pitchFamily="18" charset="2"/>
              </a:rPr>
              <a:t>1</a:t>
            </a:r>
            <a:r>
              <a:rPr lang="en-US" sz="2400" dirty="0"/>
              <a:t> &lt; </a:t>
            </a:r>
            <a:r>
              <a:rPr lang="en-US" sz="2400" dirty="0">
                <a:latin typeface="Symbol" pitchFamily="18" charset="2"/>
              </a:rPr>
              <a:t>z</a:t>
            </a:r>
            <a:r>
              <a:rPr lang="en-US" sz="2400" baseline="-25000" dirty="0">
                <a:latin typeface="Symbol" pitchFamily="18" charset="2"/>
              </a:rPr>
              <a:t>2</a:t>
            </a:r>
            <a:r>
              <a:rPr lang="en-US" sz="2400" dirty="0"/>
              <a:t> &lt; </a:t>
            </a:r>
            <a:r>
              <a:rPr lang="en-US" sz="2400" dirty="0">
                <a:latin typeface="Symbol" pitchFamily="18" charset="2"/>
              </a:rPr>
              <a:t>z</a:t>
            </a:r>
            <a:r>
              <a:rPr lang="en-US" sz="2400" baseline="-25000" dirty="0">
                <a:latin typeface="Symbol" pitchFamily="18" charset="2"/>
              </a:rPr>
              <a:t>3</a:t>
            </a:r>
            <a:r>
              <a:rPr lang="en-US" sz="2400" dirty="0"/>
              <a:t> &lt; </a:t>
            </a:r>
            <a:r>
              <a:rPr lang="en-US" sz="2400" dirty="0">
                <a:latin typeface="Symbol" pitchFamily="18" charset="2"/>
              </a:rPr>
              <a:t>z</a:t>
            </a:r>
            <a:r>
              <a:rPr lang="en-US" sz="2400" baseline="-25000" dirty="0">
                <a:latin typeface="Symbol" pitchFamily="18" charset="2"/>
              </a:rPr>
              <a:t>4</a:t>
            </a:r>
            <a:endParaRPr lang="en-US" sz="2400" dirty="0"/>
          </a:p>
          <a:p>
            <a:pPr eaLnBrk="1" hangingPunct="1">
              <a:lnSpc>
                <a:spcPct val="90000"/>
              </a:lnSpc>
              <a:defRPr/>
            </a:pPr>
            <a:r>
              <a:rPr lang="en-US" sz="2400" dirty="0"/>
              <a:t>Cumulate numbers and divide by appropriate denominator to get operating points on ROC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44762-78BB-D459-7DC5-948F47DA5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1648FC-1094-8DAF-296E-447578549C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60 non-diseased cases</a:t>
            </a:r>
          </a:p>
          <a:p>
            <a:r>
              <a:rPr lang="en-US" dirty="0"/>
              <a:t>50 diseased cases</a:t>
            </a:r>
          </a:p>
          <a:p>
            <a:r>
              <a:rPr lang="en-US" dirty="0"/>
              <a:t>Five-point rating scale</a:t>
            </a:r>
          </a:p>
          <a:p>
            <a:r>
              <a:rPr lang="en-US" dirty="0"/>
              <a:t>Actual clinical dataset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F071D8-EB51-3447-8E61-5A61A6906B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Rome, 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F9B627-DAD6-1DDA-0EC0-AC700C9A8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4EF0C-A440-B242-8D41-3666783A7A10}" type="slidenum">
              <a:rPr lang="en-US" altLang="en-US" smtClean="0"/>
              <a:pPr/>
              <a:t>17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359765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Footer Placeholder 2">
            <a:extLst>
              <a:ext uri="{FF2B5EF4-FFF2-40B4-BE49-F238E27FC236}">
                <a16:creationId xmlns:a16="http://schemas.microsoft.com/office/drawing/2014/main" id="{17D43654-CE1B-ABB2-47B0-4A102EB183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Rome, 2024</a:t>
            </a:r>
          </a:p>
        </p:txBody>
      </p:sp>
      <p:sp>
        <p:nvSpPr>
          <p:cNvPr id="68" name="Slide Number Placeholder 3">
            <a:extLst>
              <a:ext uri="{FF2B5EF4-FFF2-40B4-BE49-F238E27FC236}">
                <a16:creationId xmlns:a16="http://schemas.microsoft.com/office/drawing/2014/main" id="{B2E53D9C-DC6E-18A5-8813-2B54F9E691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7C7AC67A-13E2-4044-91A8-51387DE6A78B}" type="slidenum">
              <a:rPr lang="en-US" altLang="en-US" sz="1000">
                <a:latin typeface="Tahoma" panose="020B0604030504040204" pitchFamily="34" charset="0"/>
              </a:rPr>
              <a:pPr eaLnBrk="1" hangingPunct="1"/>
              <a:t>18</a:t>
            </a:fld>
            <a:endParaRPr lang="en-US" altLang="en-US" sz="1000">
              <a:latin typeface="Tahoma" panose="020B0604030504040204" pitchFamily="34" charset="0"/>
            </a:endParaRPr>
          </a:p>
        </p:txBody>
      </p:sp>
      <p:graphicFrame>
        <p:nvGraphicFramePr>
          <p:cNvPr id="1023159" name="Group 183">
            <a:extLst>
              <a:ext uri="{FF2B5EF4-FFF2-40B4-BE49-F238E27FC236}">
                <a16:creationId xmlns:a16="http://schemas.microsoft.com/office/drawing/2014/main" id="{C020D47D-7095-FF53-0181-05549BE409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325693"/>
              </p:ext>
            </p:extLst>
          </p:nvPr>
        </p:nvGraphicFramePr>
        <p:xfrm>
          <a:off x="457200" y="381000"/>
          <a:ext cx="8418512" cy="4144960"/>
        </p:xfrm>
        <a:graphic>
          <a:graphicData uri="http://schemas.openxmlformats.org/drawingml/2006/table">
            <a:tbl>
              <a:tblPr/>
              <a:tblGrid>
                <a:gridCol w="1447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574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026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0264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0264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0264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0264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18120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Tahoma" pitchFamily="34" charset="0"/>
                      </a:endParaRPr>
                    </a:p>
                  </a:txBody>
                  <a:tcPr marT="45717" marB="4571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Total</a:t>
                      </a:r>
                    </a:p>
                  </a:txBody>
                  <a:tcPr marT="45717" marB="4571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Counts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812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1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2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3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4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5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81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Non-dis.</a:t>
                      </a:r>
                    </a:p>
                  </a:txBody>
                  <a:tcPr marT="45717" marB="4571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60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13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19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8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2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1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81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Dis.</a:t>
                      </a:r>
                    </a:p>
                  </a:txBody>
                  <a:tcPr marT="45717" marB="4571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50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5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6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5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12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22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8120">
                <a:tc rowSpan="2"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Tahoma" pitchFamily="34" charset="0"/>
                      </a:endParaRPr>
                    </a:p>
                  </a:txBody>
                  <a:tcPr marT="45717" marB="45717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Operating points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18120"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  <a:cs typeface="Tahoma" pitchFamily="34" charset="0"/>
                        </a:rPr>
                        <a:t>≥5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  <a:cs typeface="Tahoma" pitchFamily="34" charset="0"/>
                        </a:rPr>
                        <a:t>≥4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  <a:cs typeface="Tahoma" pitchFamily="34" charset="0"/>
                        </a:rPr>
                        <a:t>≥3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  <a:cs typeface="Tahoma" pitchFamily="34" charset="0"/>
                        </a:rPr>
                        <a:t>≥2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  <a:cs typeface="Tahoma" pitchFamily="34" charset="0"/>
                        </a:rPr>
                        <a:t>≥1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1812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FPF</a:t>
                      </a:r>
                    </a:p>
                  </a:txBody>
                  <a:tcPr marT="45717" marB="4571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0.017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0.050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0.183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0.500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1.000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1812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TPF</a:t>
                      </a:r>
                    </a:p>
                  </a:txBody>
                  <a:tcPr marT="45717" marB="4571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0.440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0.680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0.780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0.900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1.000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0547" name="Text Box 134">
            <a:extLst>
              <a:ext uri="{FF2B5EF4-FFF2-40B4-BE49-F238E27FC236}">
                <a16:creationId xmlns:a16="http://schemas.microsoft.com/office/drawing/2014/main" id="{208CCB1A-086C-A26E-10AB-B6541FC8B8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6112" y="4876800"/>
            <a:ext cx="82296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en-US" dirty="0"/>
              <a:t>1/60 = 0.017; 3/60 = 0.05; 11/60 = 0.183; 30/60 = 0.5; 60/60 = 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en-US" dirty="0"/>
              <a:t>22/50 = 0.44; 34/50 = 0.68; 39/50 = 0.78; 45/50 = 0.9; 50/50 = 1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ooter Placeholder 2">
            <a:extLst>
              <a:ext uri="{FF2B5EF4-FFF2-40B4-BE49-F238E27FC236}">
                <a16:creationId xmlns:a16="http://schemas.microsoft.com/office/drawing/2014/main" id="{4B489CFB-F105-5C86-5342-8B3BC4C8BF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Rome, 2024</a:t>
            </a:r>
          </a:p>
        </p:txBody>
      </p:sp>
      <p:sp>
        <p:nvSpPr>
          <p:cNvPr id="17" name="Slide Number Placeholder 3">
            <a:extLst>
              <a:ext uri="{FF2B5EF4-FFF2-40B4-BE49-F238E27FC236}">
                <a16:creationId xmlns:a16="http://schemas.microsoft.com/office/drawing/2014/main" id="{3F136115-5DB0-A8F5-A9BD-51F6171D02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B2EA3C66-0470-9241-84D0-D8A519745793}" type="slidenum">
              <a:rPr lang="en-US" altLang="en-US" sz="1000">
                <a:latin typeface="Tahoma" panose="020B0604030504040204" pitchFamily="34" charset="0"/>
              </a:rPr>
              <a:pPr eaLnBrk="1" hangingPunct="1"/>
              <a:t>19</a:t>
            </a:fld>
            <a:endParaRPr lang="en-US" altLang="en-US" sz="1000">
              <a:latin typeface="Tahoma" panose="020B0604030504040204" pitchFamily="34" charset="0"/>
            </a:endParaRPr>
          </a:p>
        </p:txBody>
      </p:sp>
      <p:grpSp>
        <p:nvGrpSpPr>
          <p:cNvPr id="23556" name="Group 2">
            <a:extLst>
              <a:ext uri="{FF2B5EF4-FFF2-40B4-BE49-F238E27FC236}">
                <a16:creationId xmlns:a16="http://schemas.microsoft.com/office/drawing/2014/main" id="{94A2281E-166A-43B5-44B5-04041F297E54}"/>
              </a:ext>
            </a:extLst>
          </p:cNvPr>
          <p:cNvGrpSpPr>
            <a:grpSpLocks/>
          </p:cNvGrpSpPr>
          <p:nvPr/>
        </p:nvGrpSpPr>
        <p:grpSpPr bwMode="auto">
          <a:xfrm>
            <a:off x="1752600" y="1465263"/>
            <a:ext cx="5715000" cy="4478337"/>
            <a:chOff x="1104" y="912"/>
            <a:chExt cx="3600" cy="2821"/>
          </a:xfrm>
        </p:grpSpPr>
        <p:pic>
          <p:nvPicPr>
            <p:cNvPr id="23561" name="Picture 3">
              <a:extLst>
                <a:ext uri="{FF2B5EF4-FFF2-40B4-BE49-F238E27FC236}">
                  <a16:creationId xmlns:a16="http://schemas.microsoft.com/office/drawing/2014/main" id="{1E070DB3-6047-38C6-8515-46069E78EE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4" y="912"/>
              <a:ext cx="3600" cy="28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3562" name="Oval 4">
              <a:extLst>
                <a:ext uri="{FF2B5EF4-FFF2-40B4-BE49-F238E27FC236}">
                  <a16:creationId xmlns:a16="http://schemas.microsoft.com/office/drawing/2014/main" id="{3C2307C1-0AFB-9B45-F2DE-D6A8683953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6" y="2256"/>
              <a:ext cx="48" cy="4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3563" name="Oval 5">
              <a:extLst>
                <a:ext uri="{FF2B5EF4-FFF2-40B4-BE49-F238E27FC236}">
                  <a16:creationId xmlns:a16="http://schemas.microsoft.com/office/drawing/2014/main" id="{748B7467-F0D0-6814-6A55-FB7BE47007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8" y="1968"/>
              <a:ext cx="48" cy="4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3564" name="Oval 6">
              <a:extLst>
                <a:ext uri="{FF2B5EF4-FFF2-40B4-BE49-F238E27FC236}">
                  <a16:creationId xmlns:a16="http://schemas.microsoft.com/office/drawing/2014/main" id="{58E2E376-B120-5004-7C1D-BC8F34B860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2" y="1728"/>
              <a:ext cx="48" cy="4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3565" name="Oval 7">
              <a:extLst>
                <a:ext uri="{FF2B5EF4-FFF2-40B4-BE49-F238E27FC236}">
                  <a16:creationId xmlns:a16="http://schemas.microsoft.com/office/drawing/2014/main" id="{6CC0D62C-79F8-3314-5E77-8A3C278EB2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64" y="1392"/>
              <a:ext cx="48" cy="4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3566" name="Text Box 8">
              <a:extLst>
                <a:ext uri="{FF2B5EF4-FFF2-40B4-BE49-F238E27FC236}">
                  <a16:creationId xmlns:a16="http://schemas.microsoft.com/office/drawing/2014/main" id="{5BF18E61-F1EB-5487-F579-6D24B480726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12" y="1332"/>
              <a:ext cx="1152" cy="2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/>
                <a:t>2+3+4+5</a:t>
              </a:r>
            </a:p>
          </p:txBody>
        </p:sp>
        <p:sp>
          <p:nvSpPr>
            <p:cNvPr id="23567" name="Text Box 9">
              <a:extLst>
                <a:ext uri="{FF2B5EF4-FFF2-40B4-BE49-F238E27FC236}">
                  <a16:creationId xmlns:a16="http://schemas.microsoft.com/office/drawing/2014/main" id="{FB064183-8E7D-4118-3A5A-09D3875E919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00" y="1680"/>
              <a:ext cx="1152" cy="2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/>
                <a:t>3+4+5</a:t>
              </a:r>
            </a:p>
          </p:txBody>
        </p:sp>
        <p:sp>
          <p:nvSpPr>
            <p:cNvPr id="23568" name="Text Box 10">
              <a:extLst>
                <a:ext uri="{FF2B5EF4-FFF2-40B4-BE49-F238E27FC236}">
                  <a16:creationId xmlns:a16="http://schemas.microsoft.com/office/drawing/2014/main" id="{01D9500D-C539-D5FA-D076-4DB6E7F8FC9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16" y="1920"/>
              <a:ext cx="1152" cy="2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/>
                <a:t>4+5</a:t>
              </a:r>
            </a:p>
          </p:txBody>
        </p:sp>
        <p:sp>
          <p:nvSpPr>
            <p:cNvPr id="23569" name="Text Box 11">
              <a:extLst>
                <a:ext uri="{FF2B5EF4-FFF2-40B4-BE49-F238E27FC236}">
                  <a16:creationId xmlns:a16="http://schemas.microsoft.com/office/drawing/2014/main" id="{E7C98911-F6CB-CB5C-2872-57AE36B2971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24" y="2208"/>
              <a:ext cx="1152" cy="2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/>
                <a:t>5</a:t>
              </a:r>
            </a:p>
          </p:txBody>
        </p:sp>
      </p:grpSp>
      <p:sp>
        <p:nvSpPr>
          <p:cNvPr id="23557" name="Rectangle 12">
            <a:extLst>
              <a:ext uri="{FF2B5EF4-FFF2-40B4-BE49-F238E27FC236}">
                <a16:creationId xmlns:a16="http://schemas.microsoft.com/office/drawing/2014/main" id="{11A5E900-8180-4CE3-0344-8053079E45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627688"/>
            <a:ext cx="9144000" cy="639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en-US" sz="1200">
                <a:cs typeface="Times New Roman" panose="02020603050405020304" pitchFamily="18" charset="0"/>
              </a:rPr>
              <a:t> </a:t>
            </a:r>
          </a:p>
          <a:p>
            <a:pPr>
              <a:lnSpc>
                <a:spcPct val="100000"/>
              </a:lnSpc>
              <a:spcBef>
                <a:spcPct val="0"/>
              </a:spcBef>
            </a:pPr>
            <a:endParaRPr lang="en-US" altLang="en-US"/>
          </a:p>
        </p:txBody>
      </p:sp>
      <p:sp>
        <p:nvSpPr>
          <p:cNvPr id="23558" name="AutoShape 13">
            <a:extLst>
              <a:ext uri="{FF2B5EF4-FFF2-40B4-BE49-F238E27FC236}">
                <a16:creationId xmlns:a16="http://schemas.microsoft.com/office/drawing/2014/main" id="{62A68E37-AC80-563A-4896-A12A1E7B80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685800"/>
            <a:ext cx="2819400" cy="1600200"/>
          </a:xfrm>
          <a:prstGeom prst="wedgeRectCallout">
            <a:avLst>
              <a:gd name="adj1" fmla="val 32829"/>
              <a:gd name="adj2" fmla="val 98315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buFontTx/>
              <a:buChar char="•"/>
            </a:pPr>
            <a:endParaRPr lang="en-US" altLang="en-US"/>
          </a:p>
        </p:txBody>
      </p:sp>
      <p:sp>
        <p:nvSpPr>
          <p:cNvPr id="23559" name="AutoShape 14">
            <a:extLst>
              <a:ext uri="{FF2B5EF4-FFF2-40B4-BE49-F238E27FC236}">
                <a16:creationId xmlns:a16="http://schemas.microsoft.com/office/drawing/2014/main" id="{B2CAB967-3A5F-C255-2D4D-1BB11F692F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609600"/>
            <a:ext cx="1219200" cy="457200"/>
          </a:xfrm>
          <a:prstGeom prst="wedgeRectCallout">
            <a:avLst>
              <a:gd name="adj1" fmla="val 151565"/>
              <a:gd name="adj2" fmla="val 644444"/>
            </a:avLst>
          </a:prstGeom>
          <a:noFill/>
          <a:ln w="28575" algn="ctr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 dirty="0"/>
              <a:t>High </a:t>
            </a:r>
            <a:r>
              <a:rPr lang="en-US" sz="2400" dirty="0">
                <a:latin typeface="Symbol" pitchFamily="18" charset="2"/>
              </a:rPr>
              <a:t>z</a:t>
            </a:r>
            <a:endParaRPr lang="en-US" altLang="en-US" dirty="0">
              <a:latin typeface="SymbolProp BT" pitchFamily="18" charset="2"/>
            </a:endParaRPr>
          </a:p>
        </p:txBody>
      </p:sp>
      <p:sp>
        <p:nvSpPr>
          <p:cNvPr id="23560" name="AutoShape 15">
            <a:extLst>
              <a:ext uri="{FF2B5EF4-FFF2-40B4-BE49-F238E27FC236}">
                <a16:creationId xmlns:a16="http://schemas.microsoft.com/office/drawing/2014/main" id="{66CA9C0B-9A56-4E94-3C38-C2EA41D99D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43800" y="533400"/>
            <a:ext cx="1219200" cy="457200"/>
          </a:xfrm>
          <a:prstGeom prst="wedgeRectCallout">
            <a:avLst>
              <a:gd name="adj1" fmla="val -123699"/>
              <a:gd name="adj2" fmla="val 237153"/>
            </a:avLst>
          </a:prstGeom>
          <a:noFill/>
          <a:ln w="28575" algn="ctr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 dirty="0"/>
              <a:t>Low </a:t>
            </a:r>
            <a:r>
              <a:rPr lang="en-US" sz="2400" dirty="0">
                <a:latin typeface="Symbol" pitchFamily="18" charset="2"/>
              </a:rPr>
              <a:t>z</a:t>
            </a:r>
            <a:endParaRPr lang="en-US" altLang="en-US" dirty="0">
              <a:latin typeface="SymbolProp BT" pitchFamily="18" charset="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5858563-8562-232C-FBA2-A1AC03D24D1D}"/>
              </a:ext>
            </a:extLst>
          </p:cNvPr>
          <p:cNvSpPr txBox="1"/>
          <p:nvPr/>
        </p:nvSpPr>
        <p:spPr>
          <a:xfrm>
            <a:off x="2362200" y="193163"/>
            <a:ext cx="3866764" cy="4862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Symbol" pitchFamily="18" charset="2"/>
              </a:rPr>
              <a:t>z</a:t>
            </a:r>
            <a:r>
              <a:rPr lang="en-US" sz="3200" dirty="0"/>
              <a:t> is decision threshold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ABF79-430B-EE9F-0C04-24BB88408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Overview of software and online books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874385-595F-1BD0-1E48-8658D444F7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Rome,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856D0B-A5CD-EACB-E03C-49F30C3396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4EF0C-A440-B242-8D41-3666783A7A10}" type="slidenum">
              <a:rPr lang="en-US" altLang="en-US" smtClean="0"/>
              <a:pPr/>
              <a:t>2</a:t>
            </a:fld>
            <a:endParaRPr lang="en-US" altLang="en-US" dirty="0"/>
          </a:p>
        </p:txBody>
      </p:sp>
      <p:sp>
        <p:nvSpPr>
          <p:cNvPr id="16" name="Rectangle 3">
            <a:extLst>
              <a:ext uri="{FF2B5EF4-FFF2-40B4-BE49-F238E27FC236}">
                <a16:creationId xmlns:a16="http://schemas.microsoft.com/office/drawing/2014/main" id="{2122BA3C-FB5B-EFAC-47EA-D37CF65CE9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800" y="2667000"/>
            <a:ext cx="7658100" cy="312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9pPr>
          </a:lstStyle>
          <a:p>
            <a:pPr eaLnBrk="1" hangingPunct="1">
              <a:lnSpc>
                <a:spcPct val="100000"/>
              </a:lnSpc>
              <a:defRPr/>
            </a:pPr>
            <a:r>
              <a:rPr lang="en-US" kern="0" dirty="0"/>
              <a:t>Summary of online material:</a:t>
            </a:r>
          </a:p>
          <a:p>
            <a:pPr lvl="1" eaLnBrk="1" hangingPunct="1">
              <a:lnSpc>
                <a:spcPct val="100000"/>
              </a:lnSpc>
              <a:defRPr/>
            </a:pPr>
            <a:r>
              <a:rPr lang="en-US" kern="0" dirty="0">
                <a:solidFill>
                  <a:srgbClr val="FFFFCC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https://dpc10ster.github.io/ai-froc-research/</a:t>
            </a:r>
            <a:endParaRPr lang="en-US" kern="0" dirty="0"/>
          </a:p>
          <a:p>
            <a:pPr eaLnBrk="1" hangingPunct="1">
              <a:lnSpc>
                <a:spcPct val="100000"/>
              </a:lnSpc>
              <a:defRPr/>
            </a:pPr>
            <a:r>
              <a:rPr lang="en-US" kern="0" dirty="0"/>
              <a:t>Create free GitHub account to access it</a:t>
            </a:r>
          </a:p>
        </p:txBody>
      </p:sp>
    </p:spTree>
    <p:extLst>
      <p:ext uri="{BB962C8B-B14F-4D97-AF65-F5344CB8AC3E}">
        <p14:creationId xmlns:p14="http://schemas.microsoft.com/office/powerpoint/2010/main" val="36122810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9ABFB-6BE8-A665-67E9-84F5F1A1D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Important point!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8A4FDE-A5FE-8317-2FD4-E959B32E0B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Ratings are </a:t>
            </a:r>
            <a:r>
              <a:rPr lang="en-US" sz="2800" b="1" dirty="0">
                <a:solidFill>
                  <a:srgbClr val="C00000"/>
                </a:solidFill>
              </a:rPr>
              <a:t>ordered labels</a:t>
            </a:r>
            <a:r>
              <a:rPr lang="en-US" sz="2800" dirty="0"/>
              <a:t>, not numbers; for example, a 5-point rating scale could be: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sz="2400" dirty="0"/>
              <a:t>A = very confident non-diseased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sz="2400" dirty="0"/>
              <a:t>B = somewhat confident non-diseased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sz="2400" dirty="0"/>
              <a:t>C = ambiguous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sz="2400" dirty="0"/>
              <a:t>D = somewhat confident diseased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sz="2400" dirty="0"/>
              <a:t>E = very confident diseased</a:t>
            </a:r>
          </a:p>
          <a:p>
            <a:r>
              <a:rPr lang="en-US" sz="2800" dirty="0"/>
              <a:t>This yields identical ROC operating points as 1 – 5 scale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9A5F96-D2E5-6320-7686-52743BABA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Rome,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822FB0-B4D2-4D23-2D29-83FABCB052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4EF0C-A440-B242-8D41-3666783A7A10}" type="slidenum">
              <a:rPr lang="en-US" altLang="en-US" smtClean="0"/>
              <a:pPr/>
              <a:t>20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2504471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9ABFB-6BE8-A665-67E9-84F5F1A1D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Implication for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8A4FDE-A5FE-8317-2FD4-E959B32E0B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0600" y="2895600"/>
            <a:ext cx="7543800" cy="2590800"/>
          </a:xfrm>
        </p:spPr>
        <p:txBody>
          <a:bodyPr/>
          <a:lstStyle/>
          <a:p>
            <a:r>
              <a:rPr lang="en-US" dirty="0"/>
              <a:t>Can only use </a:t>
            </a:r>
            <a:r>
              <a:rPr lang="en-US" b="1" dirty="0"/>
              <a:t>ordering</a:t>
            </a:r>
            <a:r>
              <a:rPr lang="en-US" dirty="0"/>
              <a:t> information, e.g., A &lt; B &lt; C &lt; D &lt; E</a:t>
            </a:r>
          </a:p>
          <a:p>
            <a:r>
              <a:rPr lang="en-US" dirty="0"/>
              <a:t>Arithmetic operations, e.g., averaging the ratings, etc., are not allowed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9A5F96-D2E5-6320-7686-52743BABA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Rome, 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822FB0-B4D2-4D23-2D29-83FABCB052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4EF0C-A440-B242-8D41-3666783A7A10}" type="slidenum">
              <a:rPr lang="en-US" altLang="en-US" smtClean="0"/>
              <a:pPr/>
              <a:t>21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3204201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D69DA5-C12A-40B6-19A8-C917E474E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AUC – area under  ROC curve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41B982-C86A-873D-E426-9500660B45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0600" y="3048000"/>
            <a:ext cx="7543800" cy="2362200"/>
          </a:xfrm>
        </p:spPr>
        <p:txBody>
          <a:bodyPr/>
          <a:lstStyle/>
          <a:p>
            <a:r>
              <a:rPr lang="en-US" dirty="0"/>
              <a:t>Computed from ratings</a:t>
            </a:r>
          </a:p>
          <a:p>
            <a:pPr lvl="1"/>
            <a:r>
              <a:rPr lang="en-US" dirty="0"/>
              <a:t>Empirical AUC</a:t>
            </a:r>
          </a:p>
          <a:p>
            <a:pPr lvl="1"/>
            <a:r>
              <a:rPr lang="en-US" dirty="0"/>
              <a:t>Analytical AUC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DF8BB3-7CAB-FBDD-AD82-90EFD3FEE9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Rome, 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9C2103-7174-D682-E81B-9439031A25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4EF0C-A440-B242-8D41-3666783A7A10}" type="slidenum">
              <a:rPr lang="en-US" altLang="en-US" smtClean="0"/>
              <a:pPr/>
              <a:t>22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334725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381650FF-D921-0F09-DACC-C08D4D1BCF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Rome, 2024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86D6667-C3A2-35B4-A520-436D96339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1F3480CD-B8E0-F841-AF8E-FE505A921473}" type="slidenum">
              <a:rPr lang="en-US" altLang="en-US" sz="1000">
                <a:latin typeface="Tahoma" panose="020B0604030504040204" pitchFamily="34" charset="0"/>
              </a:rPr>
              <a:pPr eaLnBrk="1" hangingPunct="1"/>
              <a:t>23</a:t>
            </a:fld>
            <a:endParaRPr lang="en-US" altLang="en-US" sz="1000" dirty="0">
              <a:latin typeface="Tahoma" panose="020B0604030504040204" pitchFamily="34" charset="0"/>
            </a:endParaRPr>
          </a:p>
        </p:txBody>
      </p:sp>
      <p:sp>
        <p:nvSpPr>
          <p:cNvPr id="1097730" name="Rectangle 2">
            <a:extLst>
              <a:ext uri="{FF2B5EF4-FFF2-40B4-BE49-F238E27FC236}">
                <a16:creationId xmlns:a16="http://schemas.microsoft.com/office/drawing/2014/main" id="{741CD89F-132C-792C-E3F0-B5DB899AE0A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304800"/>
            <a:ext cx="8534400" cy="1431925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/>
              <a:t>Empirical (observed) vs. analytical</a:t>
            </a:r>
          </a:p>
        </p:txBody>
      </p:sp>
      <p:sp>
        <p:nvSpPr>
          <p:cNvPr id="1097731" name="Rectangle 3">
            <a:extLst>
              <a:ext uri="{FF2B5EF4-FFF2-40B4-BE49-F238E27FC236}">
                <a16:creationId xmlns:a16="http://schemas.microsoft.com/office/drawing/2014/main" id="{77C3CF2A-0784-3A8C-A1A3-3554D80DD63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33400" y="2209800"/>
            <a:ext cx="8382000" cy="3505200"/>
          </a:xfrm>
        </p:spPr>
        <p:txBody>
          <a:bodyPr/>
          <a:lstStyle/>
          <a:p>
            <a:pPr eaLnBrk="1" hangingPunct="1">
              <a:defRPr/>
            </a:pPr>
            <a:r>
              <a:rPr lang="en-US" sz="2800" dirty="0"/>
              <a:t>Empirical AUC</a:t>
            </a:r>
          </a:p>
          <a:p>
            <a:pPr lvl="1" eaLnBrk="1" hangingPunct="1">
              <a:defRPr/>
            </a:pPr>
            <a:r>
              <a:rPr lang="en-US" sz="2400" dirty="0"/>
              <a:t>Connect adjacent points with straight lines: this defines empirical ROC “curve”</a:t>
            </a:r>
          </a:p>
          <a:p>
            <a:pPr lvl="1" eaLnBrk="1" hangingPunct="1">
              <a:defRPr/>
            </a:pPr>
            <a:r>
              <a:rPr lang="en-US" sz="2400" dirty="0"/>
              <a:t>AUC = trapezoidal area under empirical ROC “curve”</a:t>
            </a:r>
          </a:p>
          <a:p>
            <a:pPr eaLnBrk="1" hangingPunct="1">
              <a:defRPr/>
            </a:pPr>
            <a:r>
              <a:rPr lang="en-US" sz="2800" dirty="0"/>
              <a:t>Analytical AUC</a:t>
            </a:r>
          </a:p>
          <a:p>
            <a:pPr lvl="1" eaLnBrk="1" hangingPunct="1">
              <a:defRPr/>
            </a:pPr>
            <a:r>
              <a:rPr lang="en-US" sz="2400" dirty="0"/>
              <a:t>Fit ratings data to a model that predicts ROC curves</a:t>
            </a:r>
          </a:p>
          <a:p>
            <a:pPr lvl="1" eaLnBrk="1" hangingPunct="1">
              <a:defRPr/>
            </a:pPr>
            <a:r>
              <a:rPr lang="en-US" sz="2400" dirty="0"/>
              <a:t>AUC = area under predicted ROC curve</a:t>
            </a:r>
          </a:p>
        </p:txBody>
      </p:sp>
    </p:spTree>
    <p:extLst>
      <p:ext uri="{BB962C8B-B14F-4D97-AF65-F5344CB8AC3E}">
        <p14:creationId xmlns:p14="http://schemas.microsoft.com/office/powerpoint/2010/main" val="4028368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9D4436-1247-451C-3E7D-627488AB0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Empirical AUC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8273743-35EF-4E80-2705-E58DE486AE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Rome, 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D5ECB5-007B-EF57-7CE3-B50C8F635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4EF0C-A440-B242-8D41-3666783A7A10}" type="slidenum">
              <a:rPr lang="en-US" altLang="en-US" smtClean="0"/>
              <a:pPr/>
              <a:t>24</a:t>
            </a:fld>
            <a:endParaRPr lang="en-US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9ACFB07-B60F-8E1C-8E1A-D20E1BAD69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1736725"/>
            <a:ext cx="7088792" cy="4831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62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9D4436-1247-451C-3E7D-627488AB0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Analytical AUC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8273743-35EF-4E80-2705-E58DE486AE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Rome, 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D5ECB5-007B-EF57-7CE3-B50C8F635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4EF0C-A440-B242-8D41-3666783A7A10}" type="slidenum">
              <a:rPr lang="en-US" altLang="en-US" smtClean="0"/>
              <a:pPr/>
              <a:t>25</a:t>
            </a:fld>
            <a:endParaRPr lang="en-US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14EE8CD-224E-828A-7891-95AAB03D59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0504" y="1881820"/>
            <a:ext cx="6402992" cy="4639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3078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B49D11-E006-BDD2-6B59-A96668FD2A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Rome, 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32D119-9CE7-04BA-F742-30E8FDB49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4EF0C-A440-B242-8D41-3666783A7A10}" type="slidenum">
              <a:rPr lang="en-US" altLang="en-US" smtClean="0"/>
              <a:pPr/>
              <a:t>26</a:t>
            </a:fld>
            <a:endParaRPr lang="en-US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97C7B6-1235-9519-DD52-98C7CA9087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457200"/>
            <a:ext cx="7772400" cy="3234353"/>
          </a:xfrm>
          <a:prstGeom prst="rect">
            <a:avLst/>
          </a:prstGeom>
        </p:spPr>
      </p:pic>
      <p:sp>
        <p:nvSpPr>
          <p:cNvPr id="3" name="Rectangle 3">
            <a:extLst>
              <a:ext uri="{FF2B5EF4-FFF2-40B4-BE49-F238E27FC236}">
                <a16:creationId xmlns:a16="http://schemas.microsoft.com/office/drawing/2014/main" id="{CB21E7F2-793C-CD06-D7EF-61FD5E2A46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800" y="3962400"/>
            <a:ext cx="7239000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9pPr>
          </a:lstStyle>
          <a:p>
            <a:r>
              <a:rPr lang="en-US" sz="2400" dirty="0"/>
              <a:t>K</a:t>
            </a:r>
            <a:r>
              <a:rPr lang="en-US" sz="2400" baseline="-25000" dirty="0"/>
              <a:t>1</a:t>
            </a:r>
            <a:r>
              <a:rPr lang="en-US" sz="2400" dirty="0"/>
              <a:t> = N(non-diseased cases), indexed by k</a:t>
            </a:r>
            <a:r>
              <a:rPr lang="en-US" sz="2400" baseline="-25000" dirty="0"/>
              <a:t>1</a:t>
            </a:r>
            <a:endParaRPr lang="en-US" sz="2400" dirty="0"/>
          </a:p>
          <a:p>
            <a:r>
              <a:rPr lang="en-US" sz="2400" dirty="0"/>
              <a:t>K</a:t>
            </a:r>
            <a:r>
              <a:rPr lang="en-US" sz="2400" baseline="-25000" dirty="0"/>
              <a:t>2</a:t>
            </a:r>
            <a:r>
              <a:rPr lang="en-US" sz="2400" dirty="0"/>
              <a:t> = N(diseased cases), indexed by k</a:t>
            </a:r>
            <a:r>
              <a:rPr lang="en-US" sz="2400" baseline="-25000" dirty="0"/>
              <a:t>2</a:t>
            </a:r>
            <a:endParaRPr lang="en-US" sz="2400" dirty="0"/>
          </a:p>
          <a:p>
            <a:r>
              <a:rPr lang="en-US" sz="2400" dirty="0"/>
              <a:t>The z’s are observed ratings; subscripted 1 for non-diseased and 2 for diseased</a:t>
            </a:r>
          </a:p>
          <a:p>
            <a:r>
              <a:rPr lang="en-US" sz="2400" dirty="0"/>
              <a:t>Note: only ordering information is used in calculating W</a:t>
            </a:r>
          </a:p>
        </p:txBody>
      </p:sp>
    </p:spTree>
    <p:extLst>
      <p:ext uri="{BB962C8B-B14F-4D97-AF65-F5344CB8AC3E}">
        <p14:creationId xmlns:p14="http://schemas.microsoft.com/office/powerpoint/2010/main" val="13184122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B49D11-E006-BDD2-6B59-A96668FD2A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Rome, 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32D119-9CE7-04BA-F742-30E8FDB49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4EF0C-A440-B242-8D41-3666783A7A10}" type="slidenum">
              <a:rPr lang="en-US" altLang="en-US" smtClean="0"/>
              <a:pPr/>
              <a:t>27</a:t>
            </a:fld>
            <a:endParaRPr lang="en-US" altLang="en-US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CB21E7F2-793C-CD06-D7EF-61FD5E2A46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2590800"/>
            <a:ext cx="8534400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9pPr>
          </a:lstStyle>
          <a:p>
            <a:pPr marL="0" indent="0" algn="ctr">
              <a:buNone/>
            </a:pPr>
            <a:r>
              <a:rPr lang="en-US" sz="6000" b="1" dirty="0">
                <a:solidFill>
                  <a:srgbClr val="C00000"/>
                </a:solidFill>
              </a:rPr>
              <a:t>Theorem: 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C00000"/>
                </a:solidFill>
              </a:rPr>
              <a:t>W = empirical AUC</a:t>
            </a:r>
          </a:p>
        </p:txBody>
      </p:sp>
    </p:spTree>
    <p:extLst>
      <p:ext uri="{BB962C8B-B14F-4D97-AF65-F5344CB8AC3E}">
        <p14:creationId xmlns:p14="http://schemas.microsoft.com/office/powerpoint/2010/main" val="27192186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381650FF-D921-0F09-DACC-C08D4D1BCF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Rome, 2024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86D6667-C3A2-35B4-A520-436D96339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1F3480CD-B8E0-F841-AF8E-FE505A921473}" type="slidenum">
              <a:rPr lang="en-US" altLang="en-US" sz="1000">
                <a:latin typeface="Tahoma" panose="020B0604030504040204" pitchFamily="34" charset="0"/>
              </a:rPr>
              <a:pPr eaLnBrk="1" hangingPunct="1"/>
              <a:t>28</a:t>
            </a:fld>
            <a:endParaRPr lang="en-US" altLang="en-US" sz="1000">
              <a:latin typeface="Tahoma" panose="020B0604030504040204" pitchFamily="34" charset="0"/>
            </a:endParaRPr>
          </a:p>
        </p:txBody>
      </p:sp>
      <p:sp>
        <p:nvSpPr>
          <p:cNvPr id="1097730" name="Rectangle 2">
            <a:extLst>
              <a:ext uri="{FF2B5EF4-FFF2-40B4-BE49-F238E27FC236}">
                <a16:creationId xmlns:a16="http://schemas.microsoft.com/office/drawing/2014/main" id="{741CD89F-132C-792C-E3F0-B5DB899AE0A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Comments</a:t>
            </a:r>
          </a:p>
        </p:txBody>
      </p:sp>
      <p:sp>
        <p:nvSpPr>
          <p:cNvPr id="1097731" name="Rectangle 3">
            <a:extLst>
              <a:ext uri="{FF2B5EF4-FFF2-40B4-BE49-F238E27FC236}">
                <a16:creationId xmlns:a16="http://schemas.microsoft.com/office/drawing/2014/main" id="{77C3CF2A-0784-3A8C-A1A3-3554D80DD63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2425262"/>
            <a:ext cx="8229600" cy="34290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/>
              <a:t>Trend is to use empirical AUC, not analytical</a:t>
            </a:r>
          </a:p>
          <a:p>
            <a:pPr eaLnBrk="1" hangingPunct="1">
              <a:defRPr/>
            </a:pPr>
            <a:r>
              <a:rPr lang="en-US" dirty="0"/>
              <a:t>W = empirical AUC correspondence is used in current approaches to analyzing ROC data</a:t>
            </a:r>
          </a:p>
          <a:p>
            <a:pPr eaLnBrk="1" hangingPunct="1">
              <a:defRPr/>
            </a:pPr>
            <a:r>
              <a:rPr lang="en-US" dirty="0"/>
              <a:t>(Analytical AUC is not equivalent to W)</a:t>
            </a:r>
          </a:p>
        </p:txBody>
      </p:sp>
    </p:spTree>
    <p:extLst>
      <p:ext uri="{BB962C8B-B14F-4D97-AF65-F5344CB8AC3E}">
        <p14:creationId xmlns:p14="http://schemas.microsoft.com/office/powerpoint/2010/main" val="25830840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381650FF-D921-0F09-DACC-C08D4D1BCF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Rome, 2024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86D6667-C3A2-35B4-A520-436D96339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1F3480CD-B8E0-F841-AF8E-FE505A921473}" type="slidenum">
              <a:rPr lang="en-US" altLang="en-US" sz="1000">
                <a:latin typeface="Tahoma" panose="020B0604030504040204" pitchFamily="34" charset="0"/>
              </a:rPr>
              <a:pPr eaLnBrk="1" hangingPunct="1"/>
              <a:t>29</a:t>
            </a:fld>
            <a:endParaRPr lang="en-US" altLang="en-US" sz="1000">
              <a:latin typeface="Tahoma" panose="020B0604030504040204" pitchFamily="34" charset="0"/>
            </a:endParaRPr>
          </a:p>
        </p:txBody>
      </p:sp>
      <p:sp>
        <p:nvSpPr>
          <p:cNvPr id="1097730" name="Rectangle 2">
            <a:extLst>
              <a:ext uri="{FF2B5EF4-FFF2-40B4-BE49-F238E27FC236}">
                <a16:creationId xmlns:a16="http://schemas.microsoft.com/office/drawing/2014/main" id="{741CD89F-132C-792C-E3F0-B5DB899AE0A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Meaning of empirical AUC (or W)</a:t>
            </a:r>
          </a:p>
        </p:txBody>
      </p:sp>
      <p:sp>
        <p:nvSpPr>
          <p:cNvPr id="1097731" name="Rectangle 3">
            <a:extLst>
              <a:ext uri="{FF2B5EF4-FFF2-40B4-BE49-F238E27FC236}">
                <a16:creationId xmlns:a16="http://schemas.microsoft.com/office/drawing/2014/main" id="{77C3CF2A-0784-3A8C-A1A3-3554D80DD63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048407" y="2133600"/>
            <a:ext cx="7543800" cy="41148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/>
              <a:t>Classification accuracy between non-diseased and diseased cases</a:t>
            </a:r>
          </a:p>
          <a:p>
            <a:pPr eaLnBrk="1" hangingPunct="1">
              <a:defRPr/>
            </a:pPr>
            <a:r>
              <a:rPr lang="en-US" dirty="0"/>
              <a:t>0 &lt;= AUC &lt;= 1</a:t>
            </a:r>
          </a:p>
          <a:p>
            <a:pPr eaLnBrk="1" hangingPunct="1">
              <a:defRPr/>
            </a:pPr>
            <a:r>
              <a:rPr lang="en-US" dirty="0"/>
              <a:t>AUC = 0:    “worst” performance</a:t>
            </a:r>
          </a:p>
          <a:p>
            <a:pPr eaLnBrk="1" hangingPunct="1">
              <a:defRPr/>
            </a:pPr>
            <a:r>
              <a:rPr lang="en-US" dirty="0"/>
              <a:t>AUC = 0.5: random performance</a:t>
            </a:r>
          </a:p>
          <a:p>
            <a:pPr eaLnBrk="1" hangingPunct="1">
              <a:defRPr/>
            </a:pPr>
            <a:r>
              <a:rPr lang="en-US" dirty="0"/>
              <a:t>AUC = 1:    best performance</a:t>
            </a:r>
          </a:p>
        </p:txBody>
      </p:sp>
    </p:spTree>
    <p:extLst>
      <p:ext uri="{BB962C8B-B14F-4D97-AF65-F5344CB8AC3E}">
        <p14:creationId xmlns:p14="http://schemas.microsoft.com/office/powerpoint/2010/main" val="10751495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36AFDD-C8F5-95B2-C8D0-C0ED822048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Rome, 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C39D97-1A85-86D5-43B0-927B0BB0C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4EF0C-A440-B242-8D41-3666783A7A10}" type="slidenum">
              <a:rPr lang="en-US" altLang="en-US" smtClean="0"/>
              <a:pPr/>
              <a:t>3</a:t>
            </a:fld>
            <a:endParaRPr lang="en-US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74BC66-B885-E69F-0837-16CAD0F16F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914400"/>
            <a:ext cx="7772400" cy="5228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6412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801167B5-D2D1-DB8C-4F8E-56DF445A74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Rome, 2024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5423C025-1927-AE1B-E1DD-2F99CCA5C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CD7C8692-D437-8648-B736-506CE602E361}" type="slidenum">
              <a:rPr lang="en-US" altLang="en-US" sz="1000">
                <a:latin typeface="Tahoma" panose="020B0604030504040204" pitchFamily="34" charset="0"/>
              </a:rPr>
              <a:pPr eaLnBrk="1" hangingPunct="1"/>
              <a:t>30</a:t>
            </a:fld>
            <a:endParaRPr lang="en-US" altLang="en-US" sz="1000" dirty="0">
              <a:latin typeface="Tahoma" panose="020B0604030504040204" pitchFamily="34" charset="0"/>
            </a:endParaRPr>
          </a:p>
        </p:txBody>
      </p:sp>
      <p:sp>
        <p:nvSpPr>
          <p:cNvPr id="1067010" name="Rectangle 2">
            <a:extLst>
              <a:ext uri="{FF2B5EF4-FFF2-40B4-BE49-F238E27FC236}">
                <a16:creationId xmlns:a16="http://schemas.microsoft.com/office/drawing/2014/main" id="{2EF7E0CC-A699-5780-8947-3592C86A774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Advantage of using AUC</a:t>
            </a:r>
          </a:p>
        </p:txBody>
      </p:sp>
      <p:sp>
        <p:nvSpPr>
          <p:cNvPr id="1067011" name="Rectangle 3">
            <a:extLst>
              <a:ext uri="{FF2B5EF4-FFF2-40B4-BE49-F238E27FC236}">
                <a16:creationId xmlns:a16="http://schemas.microsoft.com/office/drawing/2014/main" id="{61BBC9FD-52EA-277F-79BB-18422EC13F7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066800" y="2286000"/>
            <a:ext cx="7467600" cy="37338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defRPr/>
            </a:pPr>
            <a:r>
              <a:rPr lang="en-US" sz="3600" b="1" dirty="0"/>
              <a:t>AUC is decision threshold independent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sz="2400" dirty="0"/>
              <a:t>Beam et al 1996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sz="2400" dirty="0"/>
              <a:t>108 radiologist observers 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sz="2400" dirty="0"/>
              <a:t>79 cases, 45 diseased and rest non-diseased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sz="2400" dirty="0"/>
              <a:t>Binary classification task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EE3DA2-CE66-613D-73E0-AE37A43346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Rome, 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822143-FF79-D329-3D5A-B61F24F1C7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4EF0C-A440-B242-8D41-3666783A7A10}" type="slidenum">
              <a:rPr lang="en-US" altLang="en-US" smtClean="0"/>
              <a:pPr/>
              <a:t>31</a:t>
            </a:fld>
            <a:endParaRPr lang="en-US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B7AFC5-E877-0F0D-BA74-3EE5F9E09C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304800"/>
            <a:ext cx="6689158" cy="624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2271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46895-D528-EFF1-975C-4C5EA7EF5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ROC studies and related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9F0E08-5667-40A2-5628-8DE8951848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2057400"/>
            <a:ext cx="8382000" cy="3978275"/>
          </a:xfrm>
        </p:spPr>
        <p:txBody>
          <a:bodyPr/>
          <a:lstStyle/>
          <a:p>
            <a:r>
              <a:rPr lang="en-US" sz="2400" dirty="0"/>
              <a:t>Single observer one-modality</a:t>
            </a:r>
          </a:p>
          <a:p>
            <a:pPr lvl="1"/>
            <a:r>
              <a:rPr lang="en-US" sz="2000" dirty="0"/>
              <a:t>One observer interprets cases in one modality</a:t>
            </a:r>
          </a:p>
          <a:p>
            <a:pPr lvl="1"/>
            <a:r>
              <a:rPr lang="en-US" sz="2000" dirty="0"/>
              <a:t>Is single-observer AUC different from a specified value?</a:t>
            </a:r>
          </a:p>
          <a:p>
            <a:r>
              <a:rPr lang="en-US" sz="2400" dirty="0"/>
              <a:t>Multiple-observer one-modality</a:t>
            </a:r>
          </a:p>
          <a:p>
            <a:pPr lvl="1"/>
            <a:r>
              <a:rPr lang="en-US" sz="2000" dirty="0"/>
              <a:t>Several observers interpret same cases in one modality</a:t>
            </a:r>
          </a:p>
          <a:p>
            <a:pPr lvl="1"/>
            <a:r>
              <a:rPr lang="en-US" sz="2000" dirty="0"/>
              <a:t>Is observer-averaged AUC different from a specified value?</a:t>
            </a:r>
          </a:p>
          <a:p>
            <a:r>
              <a:rPr lang="en-US" sz="2400" dirty="0"/>
              <a:t>Multiple-observer multiple-modalities</a:t>
            </a:r>
          </a:p>
          <a:p>
            <a:pPr lvl="1"/>
            <a:r>
              <a:rPr lang="en-US" sz="2000" dirty="0"/>
              <a:t>Several observers interpret same cases in multiple modalities</a:t>
            </a:r>
          </a:p>
          <a:p>
            <a:pPr lvl="1"/>
            <a:r>
              <a:rPr lang="en-US" sz="2000" dirty="0"/>
              <a:t>Is observer-averaged AUC different between the modalities?</a:t>
            </a:r>
            <a:endParaRPr lang="en-US" sz="2400" dirty="0"/>
          </a:p>
          <a:p>
            <a:endParaRPr lang="en-US" sz="2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1C8D41-5B00-BF53-DA14-551C2B411C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Rome, 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E2FAC4-5822-972B-0C16-AAD91EB7E2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4EF0C-A440-B242-8D41-3666783A7A10}" type="slidenum">
              <a:rPr lang="en-US" altLang="en-US" smtClean="0"/>
              <a:pPr/>
              <a:t>32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9800123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5E336-9430-C0EF-6B31-C8909C6C8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AUC confidence interval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6FC64A-8663-5A1B-E951-7FE6025273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CI(AUC) = confidence interval of AUC</a:t>
            </a:r>
          </a:p>
          <a:p>
            <a:r>
              <a:rPr lang="en-US" sz="2800" dirty="0">
                <a:latin typeface="Symbol" pitchFamily="2" charset="2"/>
              </a:rPr>
              <a:t>s</a:t>
            </a:r>
            <a:r>
              <a:rPr lang="en-US" sz="2800" dirty="0"/>
              <a:t>(AUC) = standard deviation of AUC</a:t>
            </a:r>
          </a:p>
          <a:p>
            <a:r>
              <a:rPr lang="en-US" sz="2800" dirty="0"/>
              <a:t>95% CI(AUC)</a:t>
            </a:r>
          </a:p>
          <a:p>
            <a:pPr lvl="1"/>
            <a:r>
              <a:rPr lang="en-US" sz="2400" dirty="0"/>
              <a:t>(AUC - 2</a:t>
            </a:r>
            <a:r>
              <a:rPr lang="en-US" sz="2400" dirty="0">
                <a:latin typeface="Symbol" pitchFamily="2" charset="2"/>
              </a:rPr>
              <a:t> s</a:t>
            </a:r>
            <a:r>
              <a:rPr lang="en-US" sz="2400" dirty="0"/>
              <a:t>(AUC), AUC + 2</a:t>
            </a:r>
            <a:r>
              <a:rPr lang="en-US" sz="2400" dirty="0">
                <a:latin typeface="Symbol" pitchFamily="2" charset="2"/>
              </a:rPr>
              <a:t> s</a:t>
            </a:r>
            <a:r>
              <a:rPr lang="en-US" sz="2400" dirty="0"/>
              <a:t>(AUC))</a:t>
            </a:r>
          </a:p>
          <a:p>
            <a:r>
              <a:rPr lang="en-US" sz="2800" dirty="0"/>
              <a:t>If specified value is outside CI, it is different from observed AUC at 5% significance level </a:t>
            </a:r>
          </a:p>
          <a:p>
            <a:r>
              <a:rPr lang="en-US" sz="2800" dirty="0"/>
              <a:t>Estimating </a:t>
            </a:r>
            <a:r>
              <a:rPr lang="en-US" sz="2800" dirty="0">
                <a:latin typeface="Symbol" pitchFamily="2" charset="2"/>
              </a:rPr>
              <a:t>s</a:t>
            </a:r>
            <a:r>
              <a:rPr lang="en-US" sz="2800" dirty="0"/>
              <a:t>(AUC) requires statistics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4D226A-ADE3-370D-FF10-06A6300952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Rome, 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3F7359-DE80-95C0-5552-3F5F47DEA6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4EF0C-A440-B242-8D41-3666783A7A10}" type="slidenum">
              <a:rPr lang="en-US" altLang="en-US" smtClean="0"/>
              <a:pPr/>
              <a:t>33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030007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7EDC3-4452-E4A9-1395-1043E2D4FE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Unit normal distribution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6928CD-703D-D0AD-7582-DB474DB52C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https://dpc10ster.github.io/RJafrocRocBook/binary-task-model.html#binary-task-model-normal-distribution</a:t>
            </a:r>
            <a:endParaRPr lang="en-US" dirty="0"/>
          </a:p>
          <a:p>
            <a:endParaRPr lang="en-US" dirty="0"/>
          </a:p>
          <a:p>
            <a:r>
              <a:rPr lang="en-US" dirty="0"/>
              <a:t>Reason for factor of 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1B700E-710D-3D4C-EF59-0956985E32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Rome, 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97ED5E-D96B-7BAF-B48D-E2E86D991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4EF0C-A440-B242-8D41-3666783A7A10}" type="slidenum">
              <a:rPr lang="en-US" altLang="en-US" smtClean="0"/>
              <a:pPr/>
              <a:t>34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238372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7D2C809C-B0A8-F28F-587B-216717D41B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Rome, 2024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A04A9A5-2515-34D1-998D-0169F2BB0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B48C4427-D6C8-8E46-B2DA-D176D4563008}" type="slidenum">
              <a:rPr lang="en-US" altLang="en-US" sz="1000">
                <a:latin typeface="Tahoma" panose="020B0604030504040204" pitchFamily="34" charset="0"/>
              </a:rPr>
              <a:pPr eaLnBrk="1" hangingPunct="1"/>
              <a:t>35</a:t>
            </a:fld>
            <a:endParaRPr lang="en-US" altLang="en-US" sz="1000">
              <a:latin typeface="Tahoma" panose="020B0604030504040204" pitchFamily="34" charset="0"/>
            </a:endParaRPr>
          </a:p>
        </p:txBody>
      </p:sp>
      <p:sp>
        <p:nvSpPr>
          <p:cNvPr id="812034" name="Rectangle 2">
            <a:extLst>
              <a:ext uri="{FF2B5EF4-FFF2-40B4-BE49-F238E27FC236}">
                <a16:creationId xmlns:a16="http://schemas.microsoft.com/office/drawing/2014/main" id="{B4EA8765-BD47-0BEA-C041-728CDA49DD5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Comments on single-observer</a:t>
            </a:r>
          </a:p>
        </p:txBody>
      </p:sp>
      <p:sp>
        <p:nvSpPr>
          <p:cNvPr id="812035" name="Rectangle 3">
            <a:extLst>
              <a:ext uri="{FF2B5EF4-FFF2-40B4-BE49-F238E27FC236}">
                <a16:creationId xmlns:a16="http://schemas.microsoft.com/office/drawing/2014/main" id="{F16AC2F0-1169-DC5B-E95C-C5333AD0082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09600" y="2438400"/>
            <a:ext cx="8305800" cy="3352800"/>
          </a:xfrm>
        </p:spPr>
        <p:txBody>
          <a:bodyPr/>
          <a:lstStyle/>
          <a:p>
            <a:pPr eaLnBrk="1" hangingPunct="1">
              <a:lnSpc>
                <a:spcPct val="80000"/>
              </a:lnSpc>
              <a:defRPr/>
            </a:pPr>
            <a:r>
              <a:rPr lang="en-US" sz="2800" dirty="0"/>
              <a:t>Results applicable only to specific observer and cases – clearly undesirable</a:t>
            </a:r>
          </a:p>
          <a:p>
            <a:pPr eaLnBrk="1" hangingPunct="1">
              <a:lnSpc>
                <a:spcPct val="80000"/>
              </a:lnSpc>
              <a:defRPr/>
            </a:pPr>
            <a:endParaRPr lang="en-US" sz="2800" dirty="0"/>
          </a:p>
          <a:p>
            <a:pPr eaLnBrk="1" hangingPunct="1">
              <a:lnSpc>
                <a:spcPct val="80000"/>
              </a:lnSpc>
              <a:defRPr/>
            </a:pPr>
            <a:r>
              <a:rPr lang="en-US" sz="2800" dirty="0"/>
              <a:t>Need to account for sampling effects:</a:t>
            </a: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sz="2400" dirty="0"/>
              <a:t>Observer is sampled from observer population</a:t>
            </a: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sz="2400" dirty="0"/>
              <a:t>Cases are sampled from case population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7D2C809C-B0A8-F28F-587B-216717D41B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Rome, 2024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A04A9A5-2515-34D1-998D-0169F2BB0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B48C4427-D6C8-8E46-B2DA-D176D4563008}" type="slidenum">
              <a:rPr lang="en-US" altLang="en-US" sz="1000">
                <a:latin typeface="Tahoma" panose="020B0604030504040204" pitchFamily="34" charset="0"/>
              </a:rPr>
              <a:pPr eaLnBrk="1" hangingPunct="1"/>
              <a:t>36</a:t>
            </a:fld>
            <a:endParaRPr lang="en-US" altLang="en-US" sz="1000" dirty="0">
              <a:latin typeface="Tahoma" panose="020B0604030504040204" pitchFamily="34" charset="0"/>
            </a:endParaRPr>
          </a:p>
        </p:txBody>
      </p:sp>
      <p:sp>
        <p:nvSpPr>
          <p:cNvPr id="812034" name="Rectangle 2">
            <a:extLst>
              <a:ext uri="{FF2B5EF4-FFF2-40B4-BE49-F238E27FC236}">
                <a16:creationId xmlns:a16="http://schemas.microsoft.com/office/drawing/2014/main" id="{B4EA8765-BD47-0BEA-C041-728CDA49DD5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/>
              <a:t>Comparing 2 modalities</a:t>
            </a:r>
          </a:p>
        </p:txBody>
      </p:sp>
      <p:sp>
        <p:nvSpPr>
          <p:cNvPr id="812035" name="Rectangle 3">
            <a:extLst>
              <a:ext uri="{FF2B5EF4-FFF2-40B4-BE49-F238E27FC236}">
                <a16:creationId xmlns:a16="http://schemas.microsoft.com/office/drawing/2014/main" id="{F16AC2F0-1169-DC5B-E95C-C5333AD0082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09600" y="2438400"/>
            <a:ext cx="8305800" cy="3352800"/>
          </a:xfrm>
        </p:spPr>
        <p:txBody>
          <a:bodyPr/>
          <a:lstStyle/>
          <a:p>
            <a:pPr eaLnBrk="1" hangingPunct="1">
              <a:lnSpc>
                <a:spcPct val="80000"/>
              </a:lnSpc>
              <a:defRPr/>
            </a:pPr>
            <a:r>
              <a:rPr lang="en-US" sz="2800" dirty="0"/>
              <a:t>Determine AUC for each modality and each observer, and associated variabilities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en-US" sz="2800" dirty="0"/>
              <a:t>Statistical analysis</a:t>
            </a: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sz="2400" dirty="0"/>
              <a:t>Determines significance of observer-averaged difference (</a:t>
            </a:r>
            <a:r>
              <a:rPr lang="en-US" sz="2800" dirty="0">
                <a:latin typeface="Symbol" pitchFamily="18" charset="2"/>
              </a:rPr>
              <a:t>D </a:t>
            </a:r>
            <a:r>
              <a:rPr lang="en-US" sz="2800" dirty="0">
                <a:cs typeface="Tahoma" pitchFamily="34" charset="0"/>
              </a:rPr>
              <a:t>AUC</a:t>
            </a:r>
            <a:r>
              <a:rPr lang="en-US" sz="2400" dirty="0"/>
              <a:t>) in AUC between modalities</a:t>
            </a: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sz="2400" dirty="0"/>
              <a:t>Significance </a:t>
            </a:r>
            <a:r>
              <a:rPr lang="en-US" sz="2400" dirty="0">
                <a:cs typeface="Times New Roman" pitchFamily="18" charset="0"/>
              </a:rPr>
              <a:t>is assessed  by</a:t>
            </a:r>
            <a:r>
              <a:rPr lang="en-US" sz="2400" dirty="0"/>
              <a:t> p-value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en-US" sz="2800" dirty="0"/>
              <a:t>R software: RJafroc</a:t>
            </a:r>
          </a:p>
        </p:txBody>
      </p:sp>
    </p:spTree>
    <p:extLst>
      <p:ext uri="{BB962C8B-B14F-4D97-AF65-F5344CB8AC3E}">
        <p14:creationId xmlns:p14="http://schemas.microsoft.com/office/powerpoint/2010/main" val="33970839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6AF5E10D-04B2-3103-4CC9-540E830D78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Rome, 2024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04A4A2B-1993-C1BD-F663-0C84BCFA3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9BC30DD6-A38D-9A46-957A-E4B5D4DEDD82}" type="slidenum">
              <a:rPr lang="en-US" altLang="en-US" sz="1000">
                <a:latin typeface="Tahoma" panose="020B0604030504040204" pitchFamily="34" charset="0"/>
              </a:rPr>
              <a:pPr eaLnBrk="1" hangingPunct="1"/>
              <a:t>37</a:t>
            </a:fld>
            <a:endParaRPr lang="en-US" altLang="en-US" sz="1000">
              <a:latin typeface="Tahoma" panose="020B0604030504040204" pitchFamily="34" charset="0"/>
            </a:endParaRPr>
          </a:p>
        </p:txBody>
      </p:sp>
      <p:sp>
        <p:nvSpPr>
          <p:cNvPr id="994306" name="Rectangle 2">
            <a:extLst>
              <a:ext uri="{FF2B5EF4-FFF2-40B4-BE49-F238E27FC236}">
                <a16:creationId xmlns:a16="http://schemas.microsoft.com/office/drawing/2014/main" id="{33DCA546-78C3-2545-51A6-6ADC392E70E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>
              <a:defRPr/>
            </a:pPr>
            <a:r>
              <a:rPr lang="en-US" dirty="0"/>
              <a:t>p-value</a:t>
            </a:r>
          </a:p>
        </p:txBody>
      </p:sp>
      <p:sp>
        <p:nvSpPr>
          <p:cNvPr id="994307" name="Rectangle 3">
            <a:extLst>
              <a:ext uri="{FF2B5EF4-FFF2-40B4-BE49-F238E27FC236}">
                <a16:creationId xmlns:a16="http://schemas.microsoft.com/office/drawing/2014/main" id="{D261AB1F-CB85-6DC5-B268-A64F98D1412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066800" y="2438400"/>
            <a:ext cx="7620000" cy="25908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defRPr/>
            </a:pPr>
            <a:r>
              <a:rPr lang="en-US" dirty="0"/>
              <a:t>Probability </a:t>
            </a:r>
            <a:r>
              <a:rPr lang="en-US" dirty="0">
                <a:latin typeface="Symbol" pitchFamily="18" charset="2"/>
              </a:rPr>
              <a:t>D </a:t>
            </a:r>
            <a:r>
              <a:rPr lang="en-US" dirty="0">
                <a:cs typeface="Tahoma" pitchFamily="34" charset="0"/>
              </a:rPr>
              <a:t>AUC</a:t>
            </a:r>
            <a:r>
              <a:rPr lang="en-US" dirty="0"/>
              <a:t> or larger could occur by chance given </a:t>
            </a:r>
            <a:r>
              <a:rPr lang="en-US" dirty="0">
                <a:latin typeface="Symbol" pitchFamily="18" charset="2"/>
              </a:rPr>
              <a:t>D </a:t>
            </a:r>
            <a:r>
              <a:rPr lang="en-US" dirty="0" err="1">
                <a:cs typeface="Tahoma" pitchFamily="34" charset="0"/>
              </a:rPr>
              <a:t>AUC</a:t>
            </a:r>
            <a:r>
              <a:rPr lang="en-US" baseline="-25000" dirty="0" err="1"/>
              <a:t>true</a:t>
            </a:r>
            <a:r>
              <a:rPr lang="en-US" dirty="0"/>
              <a:t> = 0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dirty="0"/>
              <a:t>If p </a:t>
            </a:r>
            <a:r>
              <a:rPr lang="en-US" dirty="0">
                <a:cs typeface="Tahoma" pitchFamily="34" charset="0"/>
              </a:rPr>
              <a:t>≤</a:t>
            </a:r>
            <a:r>
              <a:rPr lang="en-US" dirty="0"/>
              <a:t> </a:t>
            </a:r>
            <a:r>
              <a:rPr lang="en-US" b="1" dirty="0">
                <a:latin typeface="Symbol" pitchFamily="18" charset="2"/>
              </a:rPr>
              <a:t>a</a:t>
            </a:r>
            <a:r>
              <a:rPr lang="en-US" dirty="0">
                <a:latin typeface="Symbol" pitchFamily="18" charset="2"/>
              </a:rPr>
              <a:t> (</a:t>
            </a:r>
            <a:r>
              <a:rPr lang="en-US" dirty="0"/>
              <a:t>usually </a:t>
            </a:r>
            <a:r>
              <a:rPr lang="en-US" dirty="0">
                <a:latin typeface="Symbol" pitchFamily="18" charset="2"/>
              </a:rPr>
              <a:t>a</a:t>
            </a:r>
            <a:r>
              <a:rPr lang="en-US" dirty="0"/>
              <a:t> = 5%) conclude </a:t>
            </a:r>
            <a:r>
              <a:rPr lang="en-US" sz="3200" dirty="0"/>
              <a:t>AUCs are different at </a:t>
            </a:r>
            <a:r>
              <a:rPr lang="en-US" sz="3200" dirty="0">
                <a:latin typeface="Symbol" pitchFamily="18" charset="2"/>
              </a:rPr>
              <a:t>a</a:t>
            </a:r>
            <a:r>
              <a:rPr lang="en-US" sz="3200" dirty="0"/>
              <a:t>-significance level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17F96EAF-A541-9BAD-7508-0EF7943647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Rome, 2024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FE98BED-943E-85E9-B692-A7E26AAFD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CC6473A6-3609-2D4D-9D8D-AC0531B9D384}" type="slidenum">
              <a:rPr lang="en-US" altLang="en-US" sz="1000">
                <a:latin typeface="Tahoma" panose="020B0604030504040204" pitchFamily="34" charset="0"/>
              </a:rPr>
              <a:pPr eaLnBrk="1" hangingPunct="1"/>
              <a:t>38</a:t>
            </a:fld>
            <a:endParaRPr lang="en-US" altLang="en-US" sz="1000">
              <a:latin typeface="Tahoma" panose="020B0604030504040204" pitchFamily="34" charset="0"/>
            </a:endParaRPr>
          </a:p>
        </p:txBody>
      </p:sp>
      <p:sp>
        <p:nvSpPr>
          <p:cNvPr id="1002498" name="Rectangle 2">
            <a:extLst>
              <a:ext uri="{FF2B5EF4-FFF2-40B4-BE49-F238E27FC236}">
                <a16:creationId xmlns:a16="http://schemas.microsoft.com/office/drawing/2014/main" id="{8D5A4CFA-296D-DEDF-25F2-981651CC5A6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19200" y="304800"/>
            <a:ext cx="7543800" cy="1050925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/>
              <a:t>Outcome of an ROC study</a:t>
            </a:r>
            <a:endParaRPr lang="en-US" dirty="0">
              <a:latin typeface="Symbol" pitchFamily="18" charset="2"/>
            </a:endParaRPr>
          </a:p>
        </p:txBody>
      </p:sp>
      <p:sp>
        <p:nvSpPr>
          <p:cNvPr id="1002499" name="Rectangle 3">
            <a:extLst>
              <a:ext uri="{FF2B5EF4-FFF2-40B4-BE49-F238E27FC236}">
                <a16:creationId xmlns:a16="http://schemas.microsoft.com/office/drawing/2014/main" id="{CC3F5D2B-A92E-0A3F-8780-AE264F5C5E1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62000" y="2819400"/>
            <a:ext cx="7848600" cy="2209800"/>
          </a:xfrm>
        </p:spPr>
        <p:txBody>
          <a:bodyPr/>
          <a:lstStyle/>
          <a:p>
            <a:pPr eaLnBrk="1" hangingPunct="1">
              <a:lnSpc>
                <a:spcPct val="80000"/>
              </a:lnSpc>
              <a:defRPr/>
            </a:pPr>
            <a:r>
              <a:rPr lang="en-US" sz="2800" dirty="0"/>
              <a:t>AUC difference is significant (if p </a:t>
            </a:r>
            <a:r>
              <a:rPr lang="en-US" sz="2800" dirty="0">
                <a:cs typeface="Tahoma" pitchFamily="34" charset="0"/>
              </a:rPr>
              <a:t>≤</a:t>
            </a:r>
            <a:r>
              <a:rPr lang="en-US" sz="2800" dirty="0"/>
              <a:t> </a:t>
            </a:r>
            <a:r>
              <a:rPr lang="en-US" sz="2800" dirty="0">
                <a:latin typeface="Symbol" pitchFamily="18" charset="2"/>
              </a:rPr>
              <a:t>a </a:t>
            </a:r>
            <a:r>
              <a:rPr lang="en-US" sz="2800" dirty="0"/>
              <a:t>) or not significant (if p </a:t>
            </a:r>
            <a:r>
              <a:rPr lang="en-US" sz="2800" dirty="0">
                <a:cs typeface="Tahoma" pitchFamily="34" charset="0"/>
              </a:rPr>
              <a:t>&gt;</a:t>
            </a:r>
            <a:r>
              <a:rPr lang="en-US" sz="2800" dirty="0"/>
              <a:t> </a:t>
            </a:r>
            <a:r>
              <a:rPr lang="en-US" sz="2800" dirty="0">
                <a:latin typeface="Symbol" pitchFamily="18" charset="2"/>
              </a:rPr>
              <a:t>a </a:t>
            </a:r>
            <a:r>
              <a:rPr lang="en-US" sz="2800" dirty="0"/>
              <a:t>) </a:t>
            </a:r>
            <a:br>
              <a:rPr lang="en-US" sz="2800" dirty="0"/>
            </a:br>
            <a:endParaRPr lang="en-US" sz="2800" dirty="0"/>
          </a:p>
          <a:p>
            <a:pPr eaLnBrk="1" hangingPunct="1">
              <a:lnSpc>
                <a:spcPct val="80000"/>
              </a:lnSpc>
              <a:defRPr/>
            </a:pPr>
            <a:r>
              <a:rPr lang="en-US" sz="2800" dirty="0"/>
              <a:t>If p </a:t>
            </a:r>
            <a:r>
              <a:rPr lang="en-US" sz="2800" dirty="0">
                <a:cs typeface="Tahoma" pitchFamily="34" charset="0"/>
              </a:rPr>
              <a:t>&gt;</a:t>
            </a:r>
            <a:r>
              <a:rPr lang="en-US" sz="2800" dirty="0"/>
              <a:t> </a:t>
            </a:r>
            <a:r>
              <a:rPr lang="en-US" sz="2800" dirty="0">
                <a:latin typeface="Symbol" pitchFamily="18" charset="2"/>
              </a:rPr>
              <a:t>a</a:t>
            </a:r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</a:t>
            </a:r>
            <a:r>
              <a:rPr lang="en-US" sz="2800" dirty="0"/>
              <a:t>annot claim modalities have "identical" or "similar" performance</a:t>
            </a:r>
          </a:p>
        </p:txBody>
      </p:sp>
    </p:spTree>
    <p:extLst>
      <p:ext uri="{BB962C8B-B14F-4D97-AF65-F5344CB8AC3E}">
        <p14:creationId xmlns:p14="http://schemas.microsoft.com/office/powerpoint/2010/main" val="24049657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83DCA-A21F-D9B8-5DD7-9BE433A2E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RJafroc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C4B733-1F26-74ED-9C45-F18BB68461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456213"/>
            <a:ext cx="7543800" cy="2590800"/>
          </a:xfrm>
        </p:spPr>
        <p:txBody>
          <a:bodyPr/>
          <a:lstStyle/>
          <a:p>
            <a:r>
              <a:rPr lang="en-US" dirty="0"/>
              <a:t>Download R</a:t>
            </a:r>
          </a:p>
          <a:p>
            <a:pPr lvl="1"/>
            <a:r>
              <a:rPr lang="en-US" dirty="0">
                <a:hlinkClick r:id="rId2"/>
              </a:rPr>
              <a:t>https://cran.r-project.org/</a:t>
            </a:r>
            <a:endParaRPr lang="en-US" dirty="0"/>
          </a:p>
          <a:p>
            <a:r>
              <a:rPr lang="en-US" dirty="0"/>
              <a:t>Download RStudio</a:t>
            </a:r>
          </a:p>
          <a:p>
            <a:pPr lvl="1"/>
            <a:r>
              <a:rPr lang="en-US" dirty="0">
                <a:hlinkClick r:id="rId3"/>
              </a:rPr>
              <a:t>https://posit.co/downloads/</a:t>
            </a:r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B09F0B-0A5C-B89A-EDA4-BC91B53B38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Rome, 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733629-2AF3-5BD6-8B65-86C16C1019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4EF0C-A440-B242-8D41-3666783A7A10}" type="slidenum">
              <a:rPr lang="en-US" altLang="en-US" smtClean="0"/>
              <a:pPr/>
              <a:t>39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307384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14ACF5-E0F7-B03C-D21B-3395D068BF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3200400"/>
            <a:ext cx="7543800" cy="1431925"/>
          </a:xfrm>
        </p:spPr>
        <p:txBody>
          <a:bodyPr/>
          <a:lstStyle/>
          <a:p>
            <a:r>
              <a:rPr lang="en-US" dirty="0"/>
              <a:t>I will focus on the ROC paradigm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F11E37-F494-8EFB-CB7F-E1B73293E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Rome, 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8DFBD2-C3AF-F647-CC3F-5CEA12F920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4EF0C-A440-B242-8D41-3666783A7A10}" type="slidenum">
              <a:rPr lang="en-US" altLang="en-US" smtClean="0"/>
              <a:pPr/>
              <a:t>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8264789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5208BE-6D28-A84A-721A-9786AE7C81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5132" y="391886"/>
            <a:ext cx="7543800" cy="1295400"/>
          </a:xfrm>
        </p:spPr>
        <p:txBody>
          <a:bodyPr/>
          <a:lstStyle/>
          <a:p>
            <a:r>
              <a:rPr lang="en-US" dirty="0"/>
              <a:t>Create folder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RJafrocDemo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/>
              <a:t>Open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RStudio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47B966-B908-1E52-2D6C-9BC5BE9C3D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Rome, 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290C5F-B18A-7D65-0FDD-134BCC731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4EF0C-A440-B242-8D41-3666783A7A10}" type="slidenum">
              <a:rPr lang="en-US" altLang="en-US" smtClean="0"/>
              <a:pPr/>
              <a:t>40</a:t>
            </a:fld>
            <a:endParaRPr lang="en-US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279C07-D299-9E4E-4235-9656B4C508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676400"/>
            <a:ext cx="7772400" cy="5510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5619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F3437-4776-A10E-CD14-87E1C3654C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0600" y="457200"/>
            <a:ext cx="7543800" cy="1143000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</a:rPr>
              <a:t>File -&gt; New Project -&gt; Existing Directory -&gt; 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Browse to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RJafrocDemo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folder</a:t>
            </a:r>
            <a:r>
              <a:rPr lang="en-US" sz="2400" dirty="0">
                <a:latin typeface="Courier New" panose="02070309020205020404" pitchFamily="49" charset="0"/>
              </a:rPr>
              <a:t> -&gt; Create Project</a:t>
            </a:r>
          </a:p>
          <a:p>
            <a:endParaRPr lang="en-US" dirty="0">
              <a:latin typeface="Courier New" panose="02070309020205020404" pitchFamily="49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107061-C9F3-44E2-2DDB-427F7F614F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Rome, 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7C2A04-33F4-3DD2-2331-6689D5AF10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4EF0C-A440-B242-8D41-3666783A7A10}" type="slidenum">
              <a:rPr lang="en-US" altLang="en-US" smtClean="0"/>
              <a:pPr/>
              <a:t>41</a:t>
            </a:fld>
            <a:endParaRPr lang="en-US" alt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155944A-51C8-587C-7A46-877A14498E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234" y="1828800"/>
            <a:ext cx="7772400" cy="5161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14426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0B5A13-3652-7C2F-2972-86920227F4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Rome, 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F2CECB-2C93-71AC-CE39-8C6C2ABEF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4EF0C-A440-B242-8D41-3666783A7A10}" type="slidenum">
              <a:rPr lang="en-US" altLang="en-US" smtClean="0"/>
              <a:pPr/>
              <a:t>42</a:t>
            </a:fld>
            <a:endParaRPr lang="en-US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725BA40-21F1-610A-BE2C-2A44FDDCFD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858398"/>
            <a:ext cx="7772400" cy="5161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49972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AA1FBD-7AC2-FC9D-1BF4-2731B3E71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Analyzing </a:t>
            </a:r>
            <a:r>
              <a:rPr lang="en-US" sz="4400" dirty="0">
                <a:latin typeface="Courier New" panose="02070309020205020404" pitchFamily="49" charset="0"/>
              </a:rPr>
              <a:t>dataset03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1C97CC-81D3-2298-AF84-6F26FB0B39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0600" y="2667000"/>
            <a:ext cx="7543800" cy="3429000"/>
          </a:xfrm>
        </p:spPr>
        <p:txBody>
          <a:bodyPr/>
          <a:lstStyle/>
          <a:p>
            <a:r>
              <a:rPr lang="en-US" sz="2000" dirty="0" err="1">
                <a:latin typeface="Courier New" panose="02070309020205020404" pitchFamily="49" charset="0"/>
              </a:rPr>
              <a:t>install.packages</a:t>
            </a:r>
            <a:r>
              <a:rPr lang="en-US" sz="2000" dirty="0">
                <a:latin typeface="Courier New" panose="02070309020205020404" pitchFamily="49" charset="0"/>
              </a:rPr>
              <a:t>("RJafroc")</a:t>
            </a:r>
          </a:p>
          <a:p>
            <a:r>
              <a:rPr lang="en-US" sz="2000" dirty="0">
                <a:latin typeface="Courier New" panose="02070309020205020404" pitchFamily="49" charset="0"/>
              </a:rPr>
              <a:t>library(RJafroc)</a:t>
            </a:r>
          </a:p>
          <a:p>
            <a:r>
              <a:rPr lang="en-US" sz="2000" dirty="0">
                <a:latin typeface="Courier New" panose="02070309020205020404" pitchFamily="49" charset="0"/>
              </a:rPr>
              <a:t>ret &lt;- </a:t>
            </a:r>
            <a:r>
              <a:rPr lang="en-US" sz="2000" dirty="0" err="1">
                <a:latin typeface="Courier New" panose="02070309020205020404" pitchFamily="49" charset="0"/>
              </a:rPr>
              <a:t>StSignificanceTesting</a:t>
            </a:r>
            <a:r>
              <a:rPr lang="en-US" sz="2000" dirty="0">
                <a:latin typeface="Courier New" panose="02070309020205020404" pitchFamily="49" charset="0"/>
              </a:rPr>
              <a:t>(dataset03, FOM = "Wilcoxon")</a:t>
            </a:r>
          </a:p>
          <a:p>
            <a:endParaRPr lang="en-US" sz="2000" dirty="0">
              <a:latin typeface="Courier New" panose="02070309020205020404" pitchFamily="49" charset="0"/>
            </a:endParaRPr>
          </a:p>
          <a:p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FOM = figure of merit, i.e., performance measure = Wilcoxon in this example</a:t>
            </a:r>
          </a:p>
          <a:p>
            <a:endParaRPr lang="en-US" sz="2000" dirty="0">
              <a:latin typeface="Courier New" panose="02070309020205020404" pitchFamily="49" charset="0"/>
            </a:endParaRPr>
          </a:p>
          <a:p>
            <a:r>
              <a:rPr lang="en-US" sz="2000" dirty="0" err="1">
                <a:latin typeface="Courier New" panose="02070309020205020404" pitchFamily="49" charset="0"/>
              </a:rPr>
              <a:t>ret$FOMs</a:t>
            </a:r>
            <a:endParaRPr lang="en-US" sz="2000" dirty="0">
              <a:latin typeface="Courier New" panose="02070309020205020404" pitchFamily="49" charset="0"/>
            </a:endParaRPr>
          </a:p>
          <a:p>
            <a:endParaRPr lang="en-US" sz="2000" dirty="0">
              <a:latin typeface="Courier New" panose="02070309020205020404" pitchFamily="49" charset="0"/>
            </a:endParaRPr>
          </a:p>
          <a:p>
            <a:endParaRPr lang="en-US" sz="2000" dirty="0">
              <a:latin typeface="Courier New" panose="02070309020205020404" pitchFamily="49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3C5530-4FCD-7945-E06F-AA193BC8BF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Rome, 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69427E-63A0-F7E4-3712-8B7E38CC6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4EF0C-A440-B242-8D41-3666783A7A10}" type="slidenum">
              <a:rPr lang="en-US" altLang="en-US" smtClean="0"/>
              <a:pPr/>
              <a:t>43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7833093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A968AA-B841-C387-A953-3A3407663A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Rome, 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6C2172-DBE2-02B4-9D23-E783565A54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4EF0C-A440-B242-8D41-3666783A7A10}" type="slidenum">
              <a:rPr lang="en-US" altLang="en-US" smtClean="0"/>
              <a:pPr/>
              <a:t>44</a:t>
            </a:fld>
            <a:endParaRPr lang="en-US" alt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197A9A7-0589-35CA-B894-77F6CF9DE9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523177"/>
            <a:ext cx="7772400" cy="516140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D6CF1A-0B56-C646-48B2-C85B620B7F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9000" y="417786"/>
            <a:ext cx="2438400" cy="737715"/>
          </a:xfrm>
        </p:spPr>
        <p:txBody>
          <a:bodyPr/>
          <a:lstStyle/>
          <a:p>
            <a:r>
              <a:rPr lang="en-US" sz="2400" dirty="0" err="1">
                <a:latin typeface="Courier New" panose="02070309020205020404" pitchFamily="49" charset="0"/>
              </a:rPr>
              <a:t>ret$FOM</a:t>
            </a:r>
            <a:endParaRPr lang="en-US" dirty="0"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159215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F46CB-4BFD-6B1B-9591-297DAC6C3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 types of randomizations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C21ABC-DC7C-E870-7BEB-7F68B007BF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0600" y="2682875"/>
            <a:ext cx="7543800" cy="2133600"/>
          </a:xfrm>
        </p:spPr>
        <p:txBody>
          <a:bodyPr/>
          <a:lstStyle/>
          <a:p>
            <a:r>
              <a:rPr lang="en-US" dirty="0"/>
              <a:t>RRRC =  random-reader random-case</a:t>
            </a:r>
          </a:p>
          <a:p>
            <a:r>
              <a:rPr lang="en-US" dirty="0"/>
              <a:t>FRRC = fixed-reader random-case</a:t>
            </a:r>
          </a:p>
          <a:p>
            <a:r>
              <a:rPr lang="en-US" dirty="0"/>
              <a:t>RRFC = random-reader fixed-case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DB5A5E-4003-BF28-2985-0C6BDE9223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Rome, 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D44434-4AB0-B73D-5DB7-2A08831AA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4EF0C-A440-B242-8D41-3666783A7A10}" type="slidenum">
              <a:rPr lang="en-US" altLang="en-US" smtClean="0"/>
              <a:pPr/>
              <a:t>45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7970528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F3437-4776-A10E-CD14-87E1C3654C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9000" y="417786"/>
            <a:ext cx="2438400" cy="737715"/>
          </a:xfrm>
        </p:spPr>
        <p:txBody>
          <a:bodyPr/>
          <a:lstStyle/>
          <a:p>
            <a:r>
              <a:rPr lang="en-US" sz="2400" dirty="0" err="1">
                <a:latin typeface="Courier New" panose="02070309020205020404" pitchFamily="49" charset="0"/>
              </a:rPr>
              <a:t>ret$RRRC</a:t>
            </a:r>
            <a:endParaRPr lang="en-US" dirty="0">
              <a:latin typeface="Courier New" panose="02070309020205020404" pitchFamily="49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107061-C9F3-44E2-2DDB-427F7F614F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Rome, 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7C2A04-33F4-3DD2-2331-6689D5AF10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4EF0C-A440-B242-8D41-3666783A7A10}" type="slidenum">
              <a:rPr lang="en-US" altLang="en-US" smtClean="0"/>
              <a:pPr/>
              <a:t>46</a:t>
            </a:fld>
            <a:endParaRPr lang="en-US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FCA3906-AEE0-F975-A209-CD6D011CAF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278812"/>
            <a:ext cx="7772400" cy="5161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9706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35321-80EF-D20D-3624-63F23A33CD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your data into RJafroc ...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126B2-5749-5738-D8FB-A40183B4A1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Input Excel file format for toy dataset</a:t>
            </a:r>
          </a:p>
          <a:p>
            <a:pPr lvl="1"/>
            <a:r>
              <a:rPr lang="en-US" sz="2000" dirty="0">
                <a:hlinkClick r:id="rId2"/>
              </a:rPr>
              <a:t>https://dpc10ster.github.io/RJafrocQuickStart/quick-start-roc.html#quick-start-roc-excel</a:t>
            </a:r>
            <a:endParaRPr lang="en-US" sz="2000" dirty="0"/>
          </a:p>
          <a:p>
            <a:r>
              <a:rPr lang="en-US" sz="2400" dirty="0"/>
              <a:t>Reading the Excel file</a:t>
            </a:r>
          </a:p>
          <a:p>
            <a:pPr lvl="1"/>
            <a:r>
              <a:rPr lang="en-US" sz="2000" dirty="0">
                <a:hlinkClick r:id="rId3"/>
              </a:rPr>
              <a:t>https://dpc10ster.github.io/RJafrocQuickStart/quick-start-roc.html#quick-start-roc-read</a:t>
            </a:r>
            <a:endParaRPr lang="en-US" sz="2000" dirty="0"/>
          </a:p>
          <a:p>
            <a:pPr lvl="1"/>
            <a:r>
              <a:rPr lang="en-US" sz="2000" dirty="0"/>
              <a:t>Creates dataset object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</a:p>
          <a:p>
            <a:r>
              <a:rPr lang="en-US" sz="2400" dirty="0"/>
              <a:t>Analyze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</a:p>
          <a:p>
            <a:pPr lvl="1"/>
            <a:r>
              <a:rPr lang="en-US" sz="2000" dirty="0">
                <a:hlinkClick r:id="rId4"/>
              </a:rPr>
              <a:t>https://dpc10ster.github.io/RJafrocQuickStart/quick-start-or-text.html#quick-start-or-text-analyze-dataset</a:t>
            </a:r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2D176C-CCFE-8CE3-3F54-0C50C7DCF5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Rome, 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C61371-E730-FED6-F39D-18BEEE6AF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4EF0C-A440-B242-8D41-3666783A7A10}" type="slidenum">
              <a:rPr lang="en-US" altLang="en-US" smtClean="0"/>
              <a:pPr/>
              <a:t>47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3683039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A8A1D-2F3F-0D7E-BF55-BB5CBE26B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731837"/>
            <a:ext cx="7543800" cy="1431925"/>
          </a:xfrm>
        </p:spPr>
        <p:txBody>
          <a:bodyPr/>
          <a:lstStyle/>
          <a:p>
            <a:r>
              <a:rPr lang="en-US" dirty="0"/>
              <a:t>Franken1.xlsx is the Excel data file corresponding to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dataset03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143346-8378-3686-2207-DA3628ACCD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1034" y="2743200"/>
            <a:ext cx="7543800" cy="1828800"/>
          </a:xfrm>
        </p:spPr>
        <p:txBody>
          <a:bodyPr/>
          <a:lstStyle/>
          <a:p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ds &lt;- 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DfReadDataFile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("Franken1.xlsx", 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newExcelFileFormat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= TRUE)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EA8443-E742-E99F-D46F-61D44000E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Rome, 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CAD160-B30C-99EB-1AE1-0D7AA1C001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4EF0C-A440-B242-8D41-3666783A7A10}" type="slidenum">
              <a:rPr lang="en-US" altLang="en-US" smtClean="0"/>
              <a:pPr/>
              <a:t>48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8245052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27C08-FF97-1DB3-5D6E-2793F3941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GitHub repositories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5F192F-D90B-90BD-2947-6A6DC6B883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981200"/>
            <a:ext cx="7543800" cy="2895600"/>
          </a:xfrm>
        </p:spPr>
        <p:txBody>
          <a:bodyPr/>
          <a:lstStyle/>
          <a:p>
            <a:r>
              <a:rPr lang="en-US" sz="2400" dirty="0"/>
              <a:t>Landing page</a:t>
            </a:r>
          </a:p>
          <a:p>
            <a:pPr lvl="1"/>
            <a:r>
              <a:rPr lang="en-US" sz="2000" dirty="0">
                <a:hlinkClick r:id="rId2"/>
              </a:rPr>
              <a:t>https://github.com/dpc10ster</a:t>
            </a:r>
            <a:endParaRPr lang="en-US" sz="2000" dirty="0"/>
          </a:p>
          <a:p>
            <a:r>
              <a:rPr lang="en-US" sz="2400" dirty="0"/>
              <a:t>Organization of repositories</a:t>
            </a:r>
          </a:p>
          <a:p>
            <a:pPr lvl="1"/>
            <a:r>
              <a:rPr lang="en-US" sz="2400" dirty="0">
                <a:hlinkClick r:id="rId3"/>
              </a:rPr>
              <a:t>https://dpc10ster.github.io/ai-froc-research/</a:t>
            </a:r>
            <a:endParaRPr lang="en-US" sz="2400" dirty="0"/>
          </a:p>
          <a:p>
            <a:r>
              <a:rPr lang="en-US" sz="2400" dirty="0"/>
              <a:t>Focus on </a:t>
            </a:r>
            <a:r>
              <a:rPr lang="en-US" sz="2000" dirty="0" err="1"/>
              <a:t>RJafrocQuickStart</a:t>
            </a:r>
            <a:r>
              <a:rPr lang="en-US" sz="2000" dirty="0"/>
              <a:t> and </a:t>
            </a:r>
            <a:r>
              <a:rPr lang="en-US" sz="2000" dirty="0" err="1"/>
              <a:t>RJafrocRocBook</a:t>
            </a:r>
            <a:r>
              <a:rPr lang="en-US" sz="2000" dirty="0"/>
              <a:t>:</a:t>
            </a:r>
          </a:p>
          <a:p>
            <a:pPr lvl="1"/>
            <a:r>
              <a:rPr lang="en-US" sz="2400" dirty="0">
                <a:hlinkClick r:id="rId4"/>
              </a:rPr>
              <a:t>https://dpc10ster.github.io/RJafrocQuickStart/</a:t>
            </a:r>
            <a:endParaRPr lang="en-US" sz="2400" dirty="0"/>
          </a:p>
          <a:p>
            <a:pPr lvl="1"/>
            <a:r>
              <a:rPr lang="en-US" sz="2400" dirty="0">
                <a:hlinkClick r:id="rId5"/>
              </a:rPr>
              <a:t>https://dpc10ster.github.io/RJafrocRocBook/</a:t>
            </a:r>
            <a:endParaRPr lang="en-US" sz="2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220FC4-1B47-F073-DEBA-39A3D391F6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Rome, 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7AE183-7C53-E8BF-EDB1-8A83E47F5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4EF0C-A440-B242-8D41-3666783A7A10}" type="slidenum">
              <a:rPr lang="en-US" altLang="en-US" smtClean="0"/>
              <a:pPr/>
              <a:t>49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675485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ABF79-430B-EE9F-0C04-24BB88408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2713037"/>
            <a:ext cx="7543800" cy="1431925"/>
          </a:xfrm>
        </p:spPr>
        <p:txBody>
          <a:bodyPr/>
          <a:lstStyle/>
          <a:p>
            <a:pPr algn="ctr"/>
            <a:r>
              <a:rPr lang="en-US" dirty="0"/>
              <a:t>Actual Truth vs. Decision (or perceived Truth)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874385-595F-1BD0-1E48-8658D444F7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Rome,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856D0B-A5CD-EACB-E03C-49F30C3396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4EF0C-A440-B242-8D41-3666783A7A10}" type="slidenum">
              <a:rPr lang="en-US" altLang="en-US" smtClean="0"/>
              <a:pPr/>
              <a:t>5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39213867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3C684-9257-25BA-1E82-654DC9A756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3124200"/>
            <a:ext cx="7543800" cy="1431925"/>
          </a:xfrm>
        </p:spPr>
        <p:txBody>
          <a:bodyPr/>
          <a:lstStyle/>
          <a:p>
            <a:pPr algn="ctr"/>
            <a:r>
              <a:rPr lang="en-US" dirty="0"/>
              <a:t>END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E4AFA9-ED8B-6FA9-5B25-344D5B25A2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Rome, 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F6FC2D-A45E-3866-453A-C41289BA7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4EF0C-A440-B242-8D41-3666783A7A10}" type="slidenum">
              <a:rPr lang="en-US" altLang="en-US" smtClean="0"/>
              <a:pPr/>
              <a:t>50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113363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874385-595F-1BD0-1E48-8658D444F7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Rome,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856D0B-A5CD-EACB-E03C-49F30C3396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4EF0C-A440-B242-8D41-3666783A7A10}" type="slidenum">
              <a:rPr lang="en-US" altLang="en-US" smtClean="0"/>
              <a:pPr/>
              <a:t>6</a:t>
            </a:fld>
            <a:endParaRPr lang="en-US" altLang="en-US" dirty="0"/>
          </a:p>
        </p:txBody>
      </p:sp>
      <p:sp>
        <p:nvSpPr>
          <p:cNvPr id="16" name="Rectangle 3">
            <a:extLst>
              <a:ext uri="{FF2B5EF4-FFF2-40B4-BE49-F238E27FC236}">
                <a16:creationId xmlns:a16="http://schemas.microsoft.com/office/drawing/2014/main" id="{2122BA3C-FB5B-EFAC-47EA-D37CF65CE9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9872" y="1447800"/>
            <a:ext cx="76581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9pPr>
          </a:lstStyle>
          <a:p>
            <a:pPr eaLnBrk="1" hangingPunct="1">
              <a:lnSpc>
                <a:spcPct val="100000"/>
              </a:lnSpc>
              <a:defRPr/>
            </a:pPr>
            <a:r>
              <a:rPr lang="en-US" kern="0" dirty="0"/>
              <a:t>Truth T, actual or true disease state of case</a:t>
            </a:r>
          </a:p>
          <a:p>
            <a:pPr lvl="1" eaLnBrk="1" hangingPunct="1">
              <a:lnSpc>
                <a:spcPct val="100000"/>
              </a:lnSpc>
              <a:defRPr/>
            </a:pPr>
            <a:r>
              <a:rPr lang="en-US" kern="0" dirty="0"/>
              <a:t>T = 1, actually non-diseased case</a:t>
            </a:r>
          </a:p>
          <a:p>
            <a:pPr lvl="1" eaLnBrk="1" hangingPunct="1">
              <a:lnSpc>
                <a:spcPct val="100000"/>
              </a:lnSpc>
              <a:defRPr/>
            </a:pPr>
            <a:r>
              <a:rPr lang="en-US" kern="0" dirty="0"/>
              <a:t>T = 2, actually diseased case</a:t>
            </a:r>
            <a:br>
              <a:rPr lang="en-US" kern="0" dirty="0"/>
            </a:br>
            <a:endParaRPr lang="en-US" kern="0" dirty="0"/>
          </a:p>
          <a:p>
            <a:pPr eaLnBrk="1" hangingPunct="1">
              <a:lnSpc>
                <a:spcPct val="100000"/>
              </a:lnSpc>
              <a:defRPr/>
            </a:pPr>
            <a:r>
              <a:rPr lang="en-US" kern="0" dirty="0"/>
              <a:t>Decision D, or perceived truth</a:t>
            </a:r>
          </a:p>
          <a:p>
            <a:pPr lvl="1" eaLnBrk="1" hangingPunct="1">
              <a:lnSpc>
                <a:spcPct val="100000"/>
              </a:lnSpc>
              <a:defRPr/>
            </a:pPr>
            <a:r>
              <a:rPr lang="en-US" kern="0" dirty="0"/>
              <a:t>D = 1, case perceived as non-diseased</a:t>
            </a:r>
          </a:p>
          <a:p>
            <a:pPr lvl="1" eaLnBrk="1" hangingPunct="1">
              <a:lnSpc>
                <a:spcPct val="100000"/>
              </a:lnSpc>
              <a:defRPr/>
            </a:pPr>
            <a:r>
              <a:rPr lang="en-US" kern="0" dirty="0"/>
              <a:t>D = 2, case perceived as diseased</a:t>
            </a:r>
          </a:p>
        </p:txBody>
      </p:sp>
    </p:spTree>
    <p:extLst>
      <p:ext uri="{BB962C8B-B14F-4D97-AF65-F5344CB8AC3E}">
        <p14:creationId xmlns:p14="http://schemas.microsoft.com/office/powerpoint/2010/main" val="16837187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73B0649A-B193-A2F5-F643-0E446474ED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Rome, 2024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2D0E1437-96B3-7BF4-65A7-4380C9823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CDDDB507-2EDA-FA44-A9AB-B64F4ABEAE98}" type="slidenum">
              <a:rPr lang="en-US" altLang="en-US" sz="1000">
                <a:latin typeface="Tahoma" panose="020B0604030504040204" pitchFamily="34" charset="0"/>
              </a:rPr>
              <a:pPr eaLnBrk="1" hangingPunct="1"/>
              <a:t>7</a:t>
            </a:fld>
            <a:endParaRPr lang="en-US" altLang="en-US" sz="1000">
              <a:latin typeface="Tahoma" panose="020B0604030504040204" pitchFamily="34" charset="0"/>
            </a:endParaRPr>
          </a:p>
        </p:txBody>
      </p:sp>
      <p:sp>
        <p:nvSpPr>
          <p:cNvPr id="979970" name="Rectangle 2">
            <a:extLst>
              <a:ext uri="{FF2B5EF4-FFF2-40B4-BE49-F238E27FC236}">
                <a16:creationId xmlns:a16="http://schemas.microsoft.com/office/drawing/2014/main" id="{283F1442-3157-B1CE-25A3-3C67872EFBC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>
              <a:defRPr/>
            </a:pPr>
            <a:r>
              <a:rPr lang="en-US" dirty="0"/>
              <a:t>ROC study</a:t>
            </a:r>
          </a:p>
        </p:txBody>
      </p:sp>
      <p:sp>
        <p:nvSpPr>
          <p:cNvPr id="979971" name="Rectangle 3">
            <a:extLst>
              <a:ext uri="{FF2B5EF4-FFF2-40B4-BE49-F238E27FC236}">
                <a16:creationId xmlns:a16="http://schemas.microsoft.com/office/drawing/2014/main" id="{108F5F96-783F-F38A-4F85-720EA415FFD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2971800"/>
            <a:ext cx="8077200" cy="1905000"/>
          </a:xfrm>
        </p:spPr>
        <p:txBody>
          <a:bodyPr/>
          <a:lstStyle/>
          <a:p>
            <a:pPr eaLnBrk="1" hangingPunct="1">
              <a:defRPr/>
            </a:pPr>
            <a:r>
              <a:rPr lang="en-US" sz="2400" dirty="0"/>
              <a:t>Observer shown non-diseased (T = 1) and diseased (T = 2) cases, one at a time </a:t>
            </a:r>
          </a:p>
          <a:p>
            <a:pPr eaLnBrk="1" hangingPunct="1">
              <a:defRPr/>
            </a:pPr>
            <a:r>
              <a:rPr lang="en-US" sz="2400" dirty="0"/>
              <a:t>Decision: observer classifies each case as either non-diseased (D = 1) or diseased (D = 2)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ABF79-430B-EE9F-0C04-24BB88408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874385-595F-1BD0-1E48-8658D444F7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Rome,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856D0B-A5CD-EACB-E03C-49F30C3396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4EF0C-A440-B242-8D41-3666783A7A10}" type="slidenum">
              <a:rPr lang="en-US" altLang="en-US" smtClean="0"/>
              <a:pPr/>
              <a:t>8</a:t>
            </a:fld>
            <a:endParaRPr lang="en-US" altLang="en-US" dirty="0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0F508232-74C8-1FAA-E260-0C8BC8A5F0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4581" y="4876800"/>
            <a:ext cx="7908237" cy="1309024"/>
          </a:xfrm>
          <a:prstGeom prst="rect">
            <a:avLst/>
          </a:prstGeom>
        </p:spPr>
      </p:pic>
      <p:sp>
        <p:nvSpPr>
          <p:cNvPr id="3" name="Rectangle 3">
            <a:extLst>
              <a:ext uri="{FF2B5EF4-FFF2-40B4-BE49-F238E27FC236}">
                <a16:creationId xmlns:a16="http://schemas.microsoft.com/office/drawing/2014/main" id="{4A82871E-E513-4037-2C05-2D16CEC7FA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2500" y="1895639"/>
            <a:ext cx="7658100" cy="23715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9pPr>
          </a:lstStyle>
          <a:p>
            <a:pPr eaLnBrk="1" hangingPunct="1">
              <a:lnSpc>
                <a:spcPct val="100000"/>
              </a:lnSpc>
              <a:defRPr/>
            </a:pPr>
            <a:r>
              <a:rPr lang="en-US" kern="0" dirty="0"/>
              <a:t>TN = True Negative</a:t>
            </a:r>
          </a:p>
          <a:p>
            <a:pPr eaLnBrk="1" hangingPunct="1">
              <a:lnSpc>
                <a:spcPct val="100000"/>
              </a:lnSpc>
              <a:defRPr/>
            </a:pPr>
            <a:r>
              <a:rPr lang="en-US" kern="0" dirty="0"/>
              <a:t>FN = False Negative (“miss”)</a:t>
            </a:r>
          </a:p>
          <a:p>
            <a:pPr eaLnBrk="1" hangingPunct="1">
              <a:lnSpc>
                <a:spcPct val="100000"/>
              </a:lnSpc>
              <a:defRPr/>
            </a:pPr>
            <a:r>
              <a:rPr lang="en-US" kern="0" dirty="0"/>
              <a:t>FP = False Positive (“false alarm”)</a:t>
            </a:r>
          </a:p>
          <a:p>
            <a:pPr eaLnBrk="1" hangingPunct="1">
              <a:lnSpc>
                <a:spcPct val="100000"/>
              </a:lnSpc>
              <a:defRPr/>
            </a:pPr>
            <a:r>
              <a:rPr lang="en-US" kern="0" dirty="0"/>
              <a:t>TP = True Positive (“hit”)</a:t>
            </a:r>
          </a:p>
          <a:p>
            <a:pPr eaLnBrk="1" hangingPunct="1">
              <a:lnSpc>
                <a:spcPct val="100000"/>
              </a:lnSpc>
              <a:defRPr/>
            </a:pPr>
            <a:r>
              <a:rPr lang="en-US" kern="0" dirty="0"/>
              <a:t>2 x 2 Table:</a:t>
            </a:r>
          </a:p>
        </p:txBody>
      </p:sp>
    </p:spTree>
    <p:extLst>
      <p:ext uri="{BB962C8B-B14F-4D97-AF65-F5344CB8AC3E}">
        <p14:creationId xmlns:p14="http://schemas.microsoft.com/office/powerpoint/2010/main" val="21976328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B9BEC7B3-4243-9275-1179-E72A984157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Rome, 2024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EB94FB2E-1E7A-6BE5-582D-A482F8E0F9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7E8A4B96-C8AD-8643-92A8-78A2682A7FA3}" type="slidenum">
              <a:rPr lang="en-US" altLang="en-US" sz="1000">
                <a:latin typeface="Tahoma" panose="020B0604030504040204" pitchFamily="34" charset="0"/>
              </a:rPr>
              <a:pPr eaLnBrk="1" hangingPunct="1"/>
              <a:t>9</a:t>
            </a:fld>
            <a:endParaRPr lang="en-US" altLang="en-US" sz="1000">
              <a:latin typeface="Tahoma" panose="020B0604030504040204" pitchFamily="34" charset="0"/>
            </a:endParaRPr>
          </a:p>
        </p:txBody>
      </p:sp>
      <p:sp>
        <p:nvSpPr>
          <p:cNvPr id="986114" name="Rectangle 2">
            <a:extLst>
              <a:ext uri="{FF2B5EF4-FFF2-40B4-BE49-F238E27FC236}">
                <a16:creationId xmlns:a16="http://schemas.microsoft.com/office/drawing/2014/main" id="{E5FFFA3E-F868-639F-9627-7ABECF4EAB8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Sensitivity and Specificity</a:t>
            </a:r>
          </a:p>
        </p:txBody>
      </p:sp>
      <p:sp>
        <p:nvSpPr>
          <p:cNvPr id="986115" name="Rectangle 3">
            <a:extLst>
              <a:ext uri="{FF2B5EF4-FFF2-40B4-BE49-F238E27FC236}">
                <a16:creationId xmlns:a16="http://schemas.microsoft.com/office/drawing/2014/main" id="{E36D2466-5C19-C231-5491-EB37719C18C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2057400"/>
            <a:ext cx="7772400" cy="4114800"/>
          </a:xfrm>
        </p:spPr>
        <p:txBody>
          <a:bodyPr/>
          <a:lstStyle/>
          <a:p>
            <a:pPr eaLnBrk="1" hangingPunct="1">
              <a:buClr>
                <a:schemeClr val="tx1"/>
              </a:buClr>
              <a:defRPr/>
            </a:pPr>
            <a:r>
              <a:rPr lang="en-US" sz="2400" dirty="0"/>
              <a:t>P(X|Y) = probability of X given Y</a:t>
            </a:r>
          </a:p>
          <a:p>
            <a:pPr eaLnBrk="1" hangingPunct="1">
              <a:buClr>
                <a:schemeClr val="tx1"/>
              </a:buClr>
              <a:defRPr/>
            </a:pPr>
            <a:endParaRPr lang="en-US" sz="2400" dirty="0"/>
          </a:p>
          <a:p>
            <a:pPr eaLnBrk="1" hangingPunct="1">
              <a:buClr>
                <a:schemeClr val="tx1"/>
              </a:buClr>
              <a:defRPr/>
            </a:pPr>
            <a:r>
              <a:rPr lang="en-US" sz="2400" dirty="0"/>
              <a:t>True positive fraction (TPF)</a:t>
            </a:r>
          </a:p>
          <a:p>
            <a:pPr eaLnBrk="1" hangingPunct="1">
              <a:buClr>
                <a:schemeClr val="tx1"/>
              </a:buClr>
              <a:defRPr/>
            </a:pPr>
            <a:r>
              <a:rPr lang="en-US" sz="2400" dirty="0"/>
              <a:t>TPF = P(D = 2|T = 2) = Sensitivity</a:t>
            </a:r>
          </a:p>
          <a:p>
            <a:pPr eaLnBrk="1" hangingPunct="1">
              <a:buClr>
                <a:schemeClr val="tx1"/>
              </a:buClr>
              <a:defRPr/>
            </a:pPr>
            <a:endParaRPr lang="en-US" sz="2400" dirty="0"/>
          </a:p>
          <a:p>
            <a:pPr eaLnBrk="1" hangingPunct="1">
              <a:buClr>
                <a:schemeClr val="tx1"/>
              </a:buClr>
              <a:defRPr/>
            </a:pPr>
            <a:r>
              <a:rPr lang="en-US" sz="2400" dirty="0"/>
              <a:t>False positive fraction (FPF)</a:t>
            </a:r>
          </a:p>
          <a:p>
            <a:pPr eaLnBrk="1" hangingPunct="1">
              <a:buClr>
                <a:schemeClr val="tx1"/>
              </a:buClr>
              <a:defRPr/>
            </a:pPr>
            <a:r>
              <a:rPr lang="en-US" sz="2400" dirty="0"/>
              <a:t>FPF = P(D = 2|T = 1) </a:t>
            </a:r>
          </a:p>
          <a:p>
            <a:pPr eaLnBrk="1" hangingPunct="1">
              <a:buClr>
                <a:schemeClr val="tx1"/>
              </a:buClr>
              <a:defRPr/>
            </a:pPr>
            <a:r>
              <a:rPr lang="en-US" sz="2400" dirty="0"/>
              <a:t>Specificity = P(D = 1|T = 1) = 1 – FPF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Custom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Custom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2857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80000"/>
          </a:lnSpc>
          <a:spcBef>
            <a:spcPct val="2000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2857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80000"/>
          </a:lnSpc>
          <a:spcBef>
            <a:spcPct val="2000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Shimmer">
  <a:themeElements>
    <a:clrScheme name="Shimmer 2">
      <a:dk1>
        <a:srgbClr val="000099"/>
      </a:dk1>
      <a:lt1>
        <a:srgbClr val="FFFFFF"/>
      </a:lt1>
      <a:dk2>
        <a:srgbClr val="000066"/>
      </a:dk2>
      <a:lt2>
        <a:srgbClr val="EAEAEA"/>
      </a:lt2>
      <a:accent1>
        <a:srgbClr val="66CCFF"/>
      </a:accent1>
      <a:accent2>
        <a:srgbClr val="0066FF"/>
      </a:accent2>
      <a:accent3>
        <a:srgbClr val="AAAAB8"/>
      </a:accent3>
      <a:accent4>
        <a:srgbClr val="DADADA"/>
      </a:accent4>
      <a:accent5>
        <a:srgbClr val="B8E2FF"/>
      </a:accent5>
      <a:accent6>
        <a:srgbClr val="005CE7"/>
      </a:accent6>
      <a:hlink>
        <a:srgbClr val="FFFFCC"/>
      </a:hlink>
      <a:folHlink>
        <a:srgbClr val="99CC00"/>
      </a:folHlink>
    </a:clrScheme>
    <a:fontScheme name="Shimmer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2857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80000"/>
          </a:lnSpc>
          <a:spcBef>
            <a:spcPct val="2000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2857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80000"/>
          </a:lnSpc>
          <a:spcBef>
            <a:spcPct val="2000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Shimmer 1">
        <a:dk1>
          <a:srgbClr val="BD3737"/>
        </a:dk1>
        <a:lt1>
          <a:srgbClr val="FFFFFF"/>
        </a:lt1>
        <a:dk2>
          <a:srgbClr val="721E1E"/>
        </a:dk2>
        <a:lt2>
          <a:srgbClr val="FFCC00"/>
        </a:lt2>
        <a:accent1>
          <a:srgbClr val="FF6600"/>
        </a:accent1>
        <a:accent2>
          <a:srgbClr val="CC3300"/>
        </a:accent2>
        <a:accent3>
          <a:srgbClr val="BCABAB"/>
        </a:accent3>
        <a:accent4>
          <a:srgbClr val="DADADA"/>
        </a:accent4>
        <a:accent5>
          <a:srgbClr val="FFB8AA"/>
        </a:accent5>
        <a:accent6>
          <a:srgbClr val="B92D00"/>
        </a:accent6>
        <a:hlink>
          <a:srgbClr val="F7CC2F"/>
        </a:hlink>
        <a:folHlink>
          <a:srgbClr val="C7C6B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himmer 2">
        <a:dk1>
          <a:srgbClr val="000099"/>
        </a:dk1>
        <a:lt1>
          <a:srgbClr val="FFFFFF"/>
        </a:lt1>
        <a:dk2>
          <a:srgbClr val="000066"/>
        </a:dk2>
        <a:lt2>
          <a:srgbClr val="EAEAEA"/>
        </a:lt2>
        <a:accent1>
          <a:srgbClr val="66CCFF"/>
        </a:accent1>
        <a:accent2>
          <a:srgbClr val="0066FF"/>
        </a:accent2>
        <a:accent3>
          <a:srgbClr val="AAAAB8"/>
        </a:accent3>
        <a:accent4>
          <a:srgbClr val="DADADA"/>
        </a:accent4>
        <a:accent5>
          <a:srgbClr val="B8E2FF"/>
        </a:accent5>
        <a:accent6>
          <a:srgbClr val="005CE7"/>
        </a:accent6>
        <a:hlink>
          <a:srgbClr val="FFFFCC"/>
        </a:hlink>
        <a:folHlink>
          <a:srgbClr val="99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himmer 3">
        <a:dk1>
          <a:srgbClr val="6600CC"/>
        </a:dk1>
        <a:lt1>
          <a:srgbClr val="FFFFFF"/>
        </a:lt1>
        <a:dk2>
          <a:srgbClr val="4B0096"/>
        </a:dk2>
        <a:lt2>
          <a:srgbClr val="CDD7DF"/>
        </a:lt2>
        <a:accent1>
          <a:srgbClr val="9999FF"/>
        </a:accent1>
        <a:accent2>
          <a:srgbClr val="7850BA"/>
        </a:accent2>
        <a:accent3>
          <a:srgbClr val="B1AAC9"/>
        </a:accent3>
        <a:accent4>
          <a:srgbClr val="DADADA"/>
        </a:accent4>
        <a:accent5>
          <a:srgbClr val="CACAFF"/>
        </a:accent5>
        <a:accent6>
          <a:srgbClr val="6C48A8"/>
        </a:accent6>
        <a:hlink>
          <a:srgbClr val="00CCFF"/>
        </a:hlink>
        <a:folHlink>
          <a:srgbClr val="0796B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himmer 4">
        <a:dk1>
          <a:srgbClr val="55863C"/>
        </a:dk1>
        <a:lt1>
          <a:srgbClr val="FFFFFF"/>
        </a:lt1>
        <a:dk2>
          <a:srgbClr val="375F2F"/>
        </a:dk2>
        <a:lt2>
          <a:srgbClr val="D1EFB3"/>
        </a:lt2>
        <a:accent1>
          <a:srgbClr val="00CC66"/>
        </a:accent1>
        <a:accent2>
          <a:srgbClr val="8EAC66"/>
        </a:accent2>
        <a:accent3>
          <a:srgbClr val="AEB6AD"/>
        </a:accent3>
        <a:accent4>
          <a:srgbClr val="DADADA"/>
        </a:accent4>
        <a:accent5>
          <a:srgbClr val="AAE2B8"/>
        </a:accent5>
        <a:accent6>
          <a:srgbClr val="809B5C"/>
        </a:accent6>
        <a:hlink>
          <a:srgbClr val="B4EF7F"/>
        </a:hlink>
        <a:folHlink>
          <a:srgbClr val="F8F6A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himmer 5">
        <a:dk1>
          <a:srgbClr val="588073"/>
        </a:dk1>
        <a:lt1>
          <a:srgbClr val="FFFFFF"/>
        </a:lt1>
        <a:dk2>
          <a:srgbClr val="486768"/>
        </a:dk2>
        <a:lt2>
          <a:srgbClr val="DDDDDD"/>
        </a:lt2>
        <a:accent1>
          <a:srgbClr val="33CCCC"/>
        </a:accent1>
        <a:accent2>
          <a:srgbClr val="008871"/>
        </a:accent2>
        <a:accent3>
          <a:srgbClr val="B1B8B9"/>
        </a:accent3>
        <a:accent4>
          <a:srgbClr val="DADADA"/>
        </a:accent4>
        <a:accent5>
          <a:srgbClr val="ADE2E2"/>
        </a:accent5>
        <a:accent6>
          <a:srgbClr val="007B66"/>
        </a:accent6>
        <a:hlink>
          <a:srgbClr val="00CC99"/>
        </a:hlink>
        <a:folHlink>
          <a:srgbClr val="A8A8A8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himmer 6">
        <a:dk1>
          <a:srgbClr val="6B6C75"/>
        </a:dk1>
        <a:lt1>
          <a:srgbClr val="FFFFFF"/>
        </a:lt1>
        <a:dk2>
          <a:srgbClr val="575863"/>
        </a:dk2>
        <a:lt2>
          <a:srgbClr val="FFFFCC"/>
        </a:lt2>
        <a:accent1>
          <a:srgbClr val="677481"/>
        </a:accent1>
        <a:accent2>
          <a:srgbClr val="697E5E"/>
        </a:accent2>
        <a:accent3>
          <a:srgbClr val="B4B4B7"/>
        </a:accent3>
        <a:accent4>
          <a:srgbClr val="DADADA"/>
        </a:accent4>
        <a:accent5>
          <a:srgbClr val="B8BCC1"/>
        </a:accent5>
        <a:accent6>
          <a:srgbClr val="5E7254"/>
        </a:accent6>
        <a:hlink>
          <a:srgbClr val="E9E77F"/>
        </a:hlink>
        <a:folHlink>
          <a:srgbClr val="D3A44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himmer 7">
        <a:dk1>
          <a:srgbClr val="000000"/>
        </a:dk1>
        <a:lt1>
          <a:srgbClr val="C4D6BE"/>
        </a:lt1>
        <a:dk2>
          <a:srgbClr val="339966"/>
        </a:dk2>
        <a:lt2>
          <a:srgbClr val="EFFBF0"/>
        </a:lt2>
        <a:accent1>
          <a:srgbClr val="DDDDDD"/>
        </a:accent1>
        <a:accent2>
          <a:srgbClr val="CCFF99"/>
        </a:accent2>
        <a:accent3>
          <a:srgbClr val="DEE8DB"/>
        </a:accent3>
        <a:accent4>
          <a:srgbClr val="000000"/>
        </a:accent4>
        <a:accent5>
          <a:srgbClr val="EBEBEB"/>
        </a:accent5>
        <a:accent6>
          <a:srgbClr val="B9E78A"/>
        </a:accent6>
        <a:hlink>
          <a:srgbClr val="009900"/>
        </a:hlink>
        <a:folHlink>
          <a:srgbClr val="33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himmer 8">
        <a:dk1>
          <a:srgbClr val="000000"/>
        </a:dk1>
        <a:lt1>
          <a:srgbClr val="D6DAE4"/>
        </a:lt1>
        <a:dk2>
          <a:srgbClr val="000099"/>
        </a:dk2>
        <a:lt2>
          <a:srgbClr val="FFFFFF"/>
        </a:lt2>
        <a:accent1>
          <a:srgbClr val="BFDEE3"/>
        </a:accent1>
        <a:accent2>
          <a:srgbClr val="C0C0C0"/>
        </a:accent2>
        <a:accent3>
          <a:srgbClr val="E8EAEF"/>
        </a:accent3>
        <a:accent4>
          <a:srgbClr val="000000"/>
        </a:accent4>
        <a:accent5>
          <a:srgbClr val="DCECEF"/>
        </a:accent5>
        <a:accent6>
          <a:srgbClr val="AEAEAE"/>
        </a:accent6>
        <a:hlink>
          <a:srgbClr val="3333CC"/>
        </a:hlink>
        <a:folHlink>
          <a:srgbClr val="5E93C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himmer 9">
        <a:dk1>
          <a:srgbClr val="4A2500"/>
        </a:dk1>
        <a:lt1>
          <a:srgbClr val="C2C0BA"/>
        </a:lt1>
        <a:dk2>
          <a:srgbClr val="788569"/>
        </a:dk2>
        <a:lt2>
          <a:srgbClr val="F4F4EC"/>
        </a:lt2>
        <a:accent1>
          <a:srgbClr val="E1DFC1"/>
        </a:accent1>
        <a:accent2>
          <a:srgbClr val="A5A7AF"/>
        </a:accent2>
        <a:accent3>
          <a:srgbClr val="DDDCD9"/>
        </a:accent3>
        <a:accent4>
          <a:srgbClr val="3E1E00"/>
        </a:accent4>
        <a:accent5>
          <a:srgbClr val="EEECDD"/>
        </a:accent5>
        <a:accent6>
          <a:srgbClr val="95979E"/>
        </a:accent6>
        <a:hlink>
          <a:srgbClr val="9C9800"/>
        </a:hlink>
        <a:folHlink>
          <a:srgbClr val="666633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Clouds</Template>
  <TotalTime>7627</TotalTime>
  <Words>1696</Words>
  <Application>Microsoft Macintosh PowerPoint</Application>
  <PresentationFormat>On-screen Show (4:3)</PresentationFormat>
  <Paragraphs>357</Paragraphs>
  <Slides>50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50</vt:i4>
      </vt:variant>
    </vt:vector>
  </HeadingPairs>
  <TitlesOfParts>
    <vt:vector size="59" baseType="lpstr">
      <vt:lpstr>Arial</vt:lpstr>
      <vt:lpstr>Courier New</vt:lpstr>
      <vt:lpstr>Symbol</vt:lpstr>
      <vt:lpstr>SymbolProp BT</vt:lpstr>
      <vt:lpstr>Tahoma</vt:lpstr>
      <vt:lpstr>Times New Roman</vt:lpstr>
      <vt:lpstr>Wingdings</vt:lpstr>
      <vt:lpstr>Custom Design</vt:lpstr>
      <vt:lpstr>Shimmer</vt:lpstr>
      <vt:lpstr>Observer performance  aka “ROC analysis” </vt:lpstr>
      <vt:lpstr>Overview of software and online books</vt:lpstr>
      <vt:lpstr>PowerPoint Presentation</vt:lpstr>
      <vt:lpstr>I will focus on the ROC paradigm</vt:lpstr>
      <vt:lpstr>Actual Truth vs. Decision (or perceived Truth)</vt:lpstr>
      <vt:lpstr>PowerPoint Presentation</vt:lpstr>
      <vt:lpstr>ROC study</vt:lpstr>
      <vt:lpstr>Events</vt:lpstr>
      <vt:lpstr>Sensitivity and Specificity</vt:lpstr>
      <vt:lpstr>Meanings</vt:lpstr>
      <vt:lpstr>Estimating TPF, FPF</vt:lpstr>
      <vt:lpstr>Decision threshold z</vt:lpstr>
      <vt:lpstr>Decision  threshold z …</vt:lpstr>
      <vt:lpstr>Decision  threshold z …</vt:lpstr>
      <vt:lpstr>ROC curve</vt:lpstr>
      <vt:lpstr>Operating points on ROC</vt:lpstr>
      <vt:lpstr>Example dataset</vt:lpstr>
      <vt:lpstr>PowerPoint Presentation</vt:lpstr>
      <vt:lpstr>PowerPoint Presentation</vt:lpstr>
      <vt:lpstr>Important point!</vt:lpstr>
      <vt:lpstr>Implication for analysis</vt:lpstr>
      <vt:lpstr>AUC – area under  ROC curve</vt:lpstr>
      <vt:lpstr>Empirical (observed) vs. analytical</vt:lpstr>
      <vt:lpstr>Empirical AUC</vt:lpstr>
      <vt:lpstr>Analytical AUC</vt:lpstr>
      <vt:lpstr>PowerPoint Presentation</vt:lpstr>
      <vt:lpstr>PowerPoint Presentation</vt:lpstr>
      <vt:lpstr>Comments</vt:lpstr>
      <vt:lpstr>Meaning of empirical AUC (or W)</vt:lpstr>
      <vt:lpstr>Advantage of using AUC</vt:lpstr>
      <vt:lpstr>PowerPoint Presentation</vt:lpstr>
      <vt:lpstr>Types of ROC studies and related questions</vt:lpstr>
      <vt:lpstr>AUC confidence interval</vt:lpstr>
      <vt:lpstr>Unit normal distribution</vt:lpstr>
      <vt:lpstr>Comments on single-observer</vt:lpstr>
      <vt:lpstr>Comparing 2 modalities</vt:lpstr>
      <vt:lpstr>p-value</vt:lpstr>
      <vt:lpstr>Outcome of an ROC study</vt:lpstr>
      <vt:lpstr>Using RJafroc</vt:lpstr>
      <vt:lpstr>PowerPoint Presentation</vt:lpstr>
      <vt:lpstr>PowerPoint Presentation</vt:lpstr>
      <vt:lpstr>PowerPoint Presentation</vt:lpstr>
      <vt:lpstr>Analyzing dataset03</vt:lpstr>
      <vt:lpstr>PowerPoint Presentation</vt:lpstr>
      <vt:lpstr>Three types of randomizations</vt:lpstr>
      <vt:lpstr>PowerPoint Presentation</vt:lpstr>
      <vt:lpstr>Getting your data into RJafroc ...</vt:lpstr>
      <vt:lpstr>Franken1.xlsx is the Excel data file corresponding to dataset03</vt:lpstr>
      <vt:lpstr>My GitHub repositories</vt:lpstr>
      <vt:lpstr>END</vt:lpstr>
    </vt:vector>
  </TitlesOfParts>
  <Company>University of Pittsburgh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Overall Outline</dc:title>
  <dc:creator>Dev Chakraborty</dc:creator>
  <cp:lastModifiedBy>Dev Chakraborty</cp:lastModifiedBy>
  <cp:revision>261</cp:revision>
  <dcterms:created xsi:type="dcterms:W3CDTF">2008-01-16T19:19:47Z</dcterms:created>
  <dcterms:modified xsi:type="dcterms:W3CDTF">2024-05-04T18:41:15Z</dcterms:modified>
</cp:coreProperties>
</file>